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ppt/media/media1.mp4" ContentType="video/mp4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 ?><Relationships xmlns="http://schemas.openxmlformats.org/package/2006/relationships"><Relationship Id="rId1" Type="http://schemas.openxmlformats.org/officeDocument/2006/relationships/officeDocument" Target="ppt/presentation.xml"  /><Relationship Id="rId2" Type="http://schemas.openxmlformats.org/package/2006/relationships/metadata/thumbnail" Target="docProps/thumbnail.jpeg"  /><Relationship Id="rId3" Type="http://schemas.openxmlformats.org/package/2006/relationships/metadata/core-properties" Target="docProps/core.xml"  /><Relationship Id="rId4" Type="http://schemas.openxmlformats.org/officeDocument/2006/relationships/extended-properties" Target="docProps/app.xml"  /></Relationships>
</file>

<file path=ppt/presentation.xml><?xml version="1.0" encoding="utf-8"?>
<p:presentation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 embedTrueTypeFonts="1" saveSubsetFonts="1">
  <p:sldMasterIdLst>
    <p:sldMasterId id="2147483660" r:id="rId1"/>
  </p:sldMasterIdLst>
  <p:notesMasterIdLst>
    <p:notesMasterId r:id="rId2"/>
  </p:notes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showPr>
    <p:sldAll/>
    <p:penClr>
      <a:srgbClr val="ff0000"/>
    </p:penClr>
    <p:extLst>
      <p:ext uri="{2FDB2607-1784-4EEB-B798-7EB5836EED8A}">
        <p14:showMediaCtrls xmlns:p14="http://schemas.microsoft.com/office/powerpoint/2010/main" val="1"/>
      </p:ext>
    </p:extLst>
  </p:showPr>
  <p:extLst>
    <p:ext uri="ACF4677E-8BD2-47ae-8A1F-98590045965D">
      <hp:hncThemeShow xmlns:hp="http://schemas.haansoft.com/office/presentation/8.0" themeShowType="1" themeSkinType="1" themeTransitionType="1" useThemeTransition="1" byMouseClick="1" attrType="1" dur="2000"/>
    </p:ext>
  </p:extLst>
</p:presentationPr>
</file>

<file path=ppt/tableStyles.xml><?xml version="1.0" encoding="utf-8"?>
<a:tblStyleLst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normalViewPr>
    <p:restoredLeft sz="12431" autoAdjust="0"/>
    <p:restoredTop sz="94622" autoAdjust="0"/>
  </p:normalViewPr>
  <p:slideViewPr>
    <p:cSldViewPr>
      <p:cViewPr varScale="1">
        <p:scale>
          <a:sx n="100" d="100"/>
          <a:sy n="100" d="100"/>
        </p:scale>
        <p:origin x="-1092" y="-90"/>
      </p:cViewPr>
      <p:guideLst>
        <p:guide orient="horz" pos="3239"/>
        <p:guide pos="5757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 ?><Relationships xmlns="http://schemas.openxmlformats.org/package/2006/relationships"><Relationship Id="rId1" Type="http://schemas.openxmlformats.org/officeDocument/2006/relationships/slideMaster" Target="slideMasters/slideMaster1.xml"  /><Relationship Id="rId10" Type="http://schemas.openxmlformats.org/officeDocument/2006/relationships/slide" Target="slides/slide8.xml"  /><Relationship Id="rId11" Type="http://schemas.openxmlformats.org/officeDocument/2006/relationships/slide" Target="slides/slide9.xml"  /><Relationship Id="rId12" Type="http://schemas.openxmlformats.org/officeDocument/2006/relationships/slide" Target="slides/slide10.xml"  /><Relationship Id="rId13" Type="http://schemas.openxmlformats.org/officeDocument/2006/relationships/slide" Target="slides/slide11.xml"  /><Relationship Id="rId14" Type="http://schemas.openxmlformats.org/officeDocument/2006/relationships/slide" Target="slides/slide12.xml"  /><Relationship Id="rId15" Type="http://schemas.openxmlformats.org/officeDocument/2006/relationships/slide" Target="slides/slide13.xml"  /><Relationship Id="rId16" Type="http://schemas.openxmlformats.org/officeDocument/2006/relationships/slide" Target="slides/slide14.xml"  /><Relationship Id="rId17" Type="http://schemas.openxmlformats.org/officeDocument/2006/relationships/slide" Target="slides/slide15.xml"  /><Relationship Id="rId18" Type="http://schemas.openxmlformats.org/officeDocument/2006/relationships/slide" Target="slides/slide16.xml"  /><Relationship Id="rId19" Type="http://schemas.openxmlformats.org/officeDocument/2006/relationships/slide" Target="slides/slide17.xml"  /><Relationship Id="rId2" Type="http://schemas.openxmlformats.org/officeDocument/2006/relationships/notesMaster" Target="notesMasters/notesMaster1.xml"  /><Relationship Id="rId20" Type="http://schemas.openxmlformats.org/officeDocument/2006/relationships/presProps" Target="presProps.xml"  /><Relationship Id="rId21" Type="http://schemas.openxmlformats.org/officeDocument/2006/relationships/viewProps" Target="viewProps.xml"  /><Relationship Id="rId22" Type="http://schemas.openxmlformats.org/officeDocument/2006/relationships/theme" Target="theme/theme1.xml"  /><Relationship Id="rId23" Type="http://schemas.openxmlformats.org/officeDocument/2006/relationships/tableStyles" Target="tableStyles.xml"  /><Relationship Id="rId3" Type="http://schemas.openxmlformats.org/officeDocument/2006/relationships/slide" Target="slides/slide1.xml"  /><Relationship Id="rId4" Type="http://schemas.openxmlformats.org/officeDocument/2006/relationships/slide" Target="slides/slide2.xml"  /><Relationship Id="rId5" Type="http://schemas.openxmlformats.org/officeDocument/2006/relationships/slide" Target="slides/slide3.xml"  /><Relationship Id="rId6" Type="http://schemas.openxmlformats.org/officeDocument/2006/relationships/slide" Target="slides/slide4.xml"  /><Relationship Id="rId7" Type="http://schemas.openxmlformats.org/officeDocument/2006/relationships/slide" Target="slides/slide5.xml"  /><Relationship Id="rId8" Type="http://schemas.openxmlformats.org/officeDocument/2006/relationships/slide" Target="slides/slide6.xml"  /><Relationship Id="rId9" Type="http://schemas.openxmlformats.org/officeDocument/2006/relationships/slide" Target="slides/slide7.xml"  /></Relationships>
</file>

<file path=ppt/notesMasters/_rels/notesMaster1.xml.rels><?xml version="1.0" encoding="UTF-8" standalone="yes" ?><Relationships xmlns="http://schemas.openxmlformats.org/package/2006/relationships"><Relationship Id="rId1" Type="http://schemas.openxmlformats.org/officeDocument/2006/relationships/theme" Target="../theme/theme2.xml"  /></Relationships>
</file>

<file path=ppt/notesMasters/notesMaster1.xml><?xml version="1.0" encoding="utf-8"?>
<p:notesMaster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 idx="0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E2B2BC9D-A816-4D0A-858B-1D023B3A8ACA}" type="datetime1">
              <a:rPr lang="ko-KR" altLang="en-US"/>
              <a:pPr lvl="0">
                <a:defRPr/>
              </a:pPr>
              <a:t>2025-02-21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anchor="ctr"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>
            <a:noAutofit/>
          </a:bodyPr>
          <a:lstStyle/>
          <a:p>
            <a:pPr lvl="0">
              <a:defRPr/>
            </a:pPr>
            <a:r>
              <a:rPr lang="ko-KR" altLang="en-US"/>
              <a:t>마스터 텍스트 스타일을 편집합니다</a:t>
            </a:r>
            <a:endParaRPr lang="ko-KR" altLang="en-US"/>
          </a:p>
          <a:p>
            <a:pPr lvl="1">
              <a:defRPr/>
            </a:pPr>
            <a:r>
              <a:rPr lang="ko-KR" altLang="en-US"/>
              <a:t>둘째 수준</a:t>
            </a:r>
            <a:endParaRPr lang="ko-KR" altLang="en-US"/>
          </a:p>
          <a:p>
            <a:pPr lvl="2">
              <a:defRPr/>
            </a:pPr>
            <a:r>
              <a:rPr lang="ko-KR" altLang="en-US"/>
              <a:t>셋째 수준</a:t>
            </a:r>
            <a:endParaRPr lang="ko-KR" altLang="en-US"/>
          </a:p>
          <a:p>
            <a:pPr lvl="3">
              <a:defRPr/>
            </a:pPr>
            <a:r>
              <a:rPr lang="ko-KR" altLang="en-US"/>
              <a:t>넷째 수준</a:t>
            </a:r>
            <a:endParaRPr lang="ko-KR" altLang="en-US"/>
          </a:p>
          <a:p>
            <a:pPr lvl="4">
              <a:defRPr/>
            </a:pPr>
            <a:r>
              <a:rPr lang="ko-KR" altLang="en-US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09F4262C-968C-4EE9-8164-CE16364706B3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j-lt"/>
        <a:ea typeface="+mj-ea"/>
        <a:cs typeface="+mj-cs"/>
      </a:defRPr>
    </a:lvl9pPr>
  </p:notesStyle>
</p:notesMaster>
</file>

<file path=ppt/notesSlides/_rels/notesSlide1.xml.rels><?xml version="1.0" encoding="UTF-8" standalone="yes" ?><Relationships xmlns="http://schemas.openxmlformats.org/package/2006/relationships"><Relationship Id="rId1" Type="http://schemas.openxmlformats.org/officeDocument/2006/relationships/slide" Target="../slides/slide12.xml"  /><Relationship Id="rId2" Type="http://schemas.openxmlformats.org/officeDocument/2006/relationships/notesMaster" Target="../notesMasters/notesMaster1.xml"  /></Relationships>
</file>

<file path=ppt/notesSlides/notesSlide1.xml><?xml version="1.0" encoding="utf-8"?>
<p:notes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3"/>
          <p:cNvSpPr>
            <a:spLocks noGrp="1" noRot="1" noChangeAspect="1" noTextEdit="1"/>
          </p:cNvSpPr>
          <p:nvPr>
            <p:ph type="sldImg" idx="2"/>
          </p:nvPr>
        </p:nvSpPr>
        <p:spPr/>
        <p:txBody>
          <a:bodyPr/>
          <a:lstStyle/>
          <a:p>
            <a:pPr>
              <a:defRPr/>
            </a:pPr>
            <a:endParaRPr lang="ko-KR" altLang="en-US"/>
          </a:p>
        </p:txBody>
      </p:sp>
      <p:sp>
        <p:nvSpPr>
          <p:cNvPr id="3" name="슬라이드 노트 개체 틀 4"/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pPr>
              <a:defRPr/>
            </a:pPr>
            <a:r>
              <a:rPr lang="ko-KR" altLang="en-US"/>
              <a:t/>
            </a:r>
            <a:endParaRPr lang="ko-KR" altLang="en-US"/>
          </a:p>
        </p:txBody>
      </p:sp>
      <p:sp>
        <p:nvSpPr>
          <p:cNvPr id="4" name="슬라이드 번호 개체 틀 6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pPr lvl="0">
              <a:defRPr/>
            </a:pPr>
            <a:fld id="{09F4262C-968C-4EE9-8164-CE16364706B3}" type="slidenum">
              <a:rPr lang="en-US" altLang="en-US"/>
              <a:pPr lvl="0">
                <a:defRPr/>
              </a:pPr>
              <a:t>12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0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11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2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3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4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5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6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7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8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_rels/slideLayout9.xml.rels><?xml version="1.0" encoding="UTF-8" standalone="yes" ?><Relationships xmlns="http://schemas.openxmlformats.org/package/2006/relationships"><Relationship Id="rId1" Type="http://schemas.openxmlformats.org/officeDocument/2006/relationships/slideMaster" Target="../slideMasters/slideMaster1.xml"  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1.xml"  /><Relationship Id="rId10" Type="http://schemas.openxmlformats.org/officeDocument/2006/relationships/slideLayout" Target="../slideLayouts/slideLayout10.xml"  /><Relationship Id="rId11" Type="http://schemas.openxmlformats.org/officeDocument/2006/relationships/slideLayout" Target="../slideLayouts/slideLayout11.xml"  /><Relationship Id="rId12" Type="http://schemas.openxmlformats.org/officeDocument/2006/relationships/theme" Target="../theme/theme1.xml"  /><Relationship Id="rId2" Type="http://schemas.openxmlformats.org/officeDocument/2006/relationships/slideLayout" Target="../slideLayouts/slideLayout2.xml"  /><Relationship Id="rId3" Type="http://schemas.openxmlformats.org/officeDocument/2006/relationships/slideLayout" Target="../slideLayouts/slideLayout3.xml"  /><Relationship Id="rId4" Type="http://schemas.openxmlformats.org/officeDocument/2006/relationships/slideLayout" Target="../slideLayouts/slideLayout4.xml"  /><Relationship Id="rId5" Type="http://schemas.openxmlformats.org/officeDocument/2006/relationships/slideLayout" Target="../slideLayouts/slideLayout5.xml"  /><Relationship Id="rId6" Type="http://schemas.openxmlformats.org/officeDocument/2006/relationships/slideLayout" Target="../slideLayouts/slideLayout6.xml"  /><Relationship Id="rId7" Type="http://schemas.openxmlformats.org/officeDocument/2006/relationships/slideLayout" Target="../slideLayouts/slideLayout7.xml"  /><Relationship Id="rId8" Type="http://schemas.openxmlformats.org/officeDocument/2006/relationships/slideLayout" Target="../slideLayouts/slideLayout8.xml"  /><Relationship Id="rId9" Type="http://schemas.openxmlformats.org/officeDocument/2006/relationships/slideLayout" Target="../slideLayouts/slideLayout9.xml"  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8/1/2011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.png"  /><Relationship Id="rId3" Type="http://schemas.openxmlformats.org/officeDocument/2006/relationships/image" Target="../media/image2.png"  /><Relationship Id="rId4" Type="http://schemas.openxmlformats.org/officeDocument/2006/relationships/image" Target="../media/image3.png"  /><Relationship Id="rId5" Type="http://schemas.openxmlformats.org/officeDocument/2006/relationships/image" Target="../media/image4.png"  /><Relationship Id="rId6" Type="http://schemas.openxmlformats.org/officeDocument/2006/relationships/image" Target="../media/image3.png"  /><Relationship Id="rId7" Type="http://schemas.openxmlformats.org/officeDocument/2006/relationships/image" Target="../media/image4.png"  /><Relationship Id="rId8" Type="http://schemas.openxmlformats.org/officeDocument/2006/relationships/image" Target="../media/image5.png"  /></Relationships>
</file>

<file path=ppt/slides/_rels/slide10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6.png"  /></Relationships>
</file>

<file path=ppt/slides/_rels/slide11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7.png"  /></Relationships>
</file>

<file path=ppt/slides/_rels/slide12.xml.rels><?xml version="1.0" encoding="UTF-8" standalone="yes" ?><Relationships xmlns="http://schemas.openxmlformats.org/package/2006/relationships"><Relationship Id="rId1" Type="http://schemas.openxmlformats.org/officeDocument/2006/relationships/notesSlide" Target="../notesSlides/notesSlide1.xml"  /><Relationship Id="rId10" Type="http://schemas.openxmlformats.org/officeDocument/2006/relationships/image" Target="../media/image48.png"  /><Relationship Id="rId11" Type="http://schemas.openxmlformats.org/officeDocument/2006/relationships/image" Target="../media/image49.png"  /><Relationship Id="rId12" Type="http://schemas.openxmlformats.org/officeDocument/2006/relationships/image" Target="../media/image50.png"  /><Relationship Id="rId2" Type="http://schemas.openxmlformats.org/officeDocument/2006/relationships/slideLayout" Target="../slideLayouts/slideLayout7.xml"  /><Relationship Id="rId3" Type="http://schemas.openxmlformats.org/officeDocument/2006/relationships/image" Target="../media/image16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18.png"  /><Relationship Id="rId9" Type="http://schemas.openxmlformats.org/officeDocument/2006/relationships/image" Target="../media/image19.png"  /></Relationships>
</file>

<file path=ppt/slides/_rels/slide1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9.png"  /><Relationship Id="rId7" Type="http://schemas.openxmlformats.org/officeDocument/2006/relationships/image" Target="../media/image7.png"  /><Relationship Id="rId8" Type="http://schemas.openxmlformats.org/officeDocument/2006/relationships/image" Target="../media/image51.png"  /></Relationships>
</file>

<file path=ppt/slides/_rels/slide1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2.png"  /></Relationships>
</file>

<file path=ppt/slides/_rels/slide1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54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image" Target="../media/image53.png"  /></Relationships>
</file>

<file path=ppt/slides/_rels/slide1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microsoft.com/office/2007/relationships/media" Target="../media/media1.mp4"  /><Relationship Id="rId11" Type="http://schemas.openxmlformats.org/officeDocument/2006/relationships/image" Target="../media/image55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Relationship Id="rId9" Type="http://schemas.openxmlformats.org/officeDocument/2006/relationships/video" Target="../media/media1.mp4"  /></Relationships>
</file>

<file path=ppt/slides/_rels/slide1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2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13.png"  /><Relationship Id="rId11" Type="http://schemas.openxmlformats.org/officeDocument/2006/relationships/image" Target="../media/image13.png"  /><Relationship Id="rId12" Type="http://schemas.openxmlformats.org/officeDocument/2006/relationships/image" Target="../media/image13.png"  /><Relationship Id="rId13" Type="http://schemas.openxmlformats.org/officeDocument/2006/relationships/image" Target="../media/image13.png"  /><Relationship Id="rId14" Type="http://schemas.openxmlformats.org/officeDocument/2006/relationships/image" Target="../media/image13.png"  /><Relationship Id="rId15" Type="http://schemas.openxmlformats.org/officeDocument/2006/relationships/image" Target="../media/image14.png"  /><Relationship Id="rId16" Type="http://schemas.openxmlformats.org/officeDocument/2006/relationships/image" Target="../media/image14.png"  /><Relationship Id="rId17" Type="http://schemas.openxmlformats.org/officeDocument/2006/relationships/image" Target="../media/image14.png"  /><Relationship Id="rId18" Type="http://schemas.openxmlformats.org/officeDocument/2006/relationships/image" Target="../media/image14.png"  /><Relationship Id="rId19" Type="http://schemas.openxmlformats.org/officeDocument/2006/relationships/image" Target="../media/image14.png"  /><Relationship Id="rId2" Type="http://schemas.openxmlformats.org/officeDocument/2006/relationships/image" Target="../media/image6.png"  /><Relationship Id="rId20" Type="http://schemas.openxmlformats.org/officeDocument/2006/relationships/image" Target="../media/image14.png"  /><Relationship Id="rId21" Type="http://schemas.openxmlformats.org/officeDocument/2006/relationships/image" Target="../media/image15.png"  /><Relationship Id="rId3" Type="http://schemas.openxmlformats.org/officeDocument/2006/relationships/image" Target="../media/image7.png"  /><Relationship Id="rId4" Type="http://schemas.openxmlformats.org/officeDocument/2006/relationships/image" Target="../media/image8.png"  /><Relationship Id="rId5" Type="http://schemas.openxmlformats.org/officeDocument/2006/relationships/image" Target="../media/image9.png"  /><Relationship Id="rId6" Type="http://schemas.openxmlformats.org/officeDocument/2006/relationships/image" Target="../media/image10.png"  /><Relationship Id="rId7" Type="http://schemas.openxmlformats.org/officeDocument/2006/relationships/image" Target="../media/image11.png"  /><Relationship Id="rId8" Type="http://schemas.openxmlformats.org/officeDocument/2006/relationships/image" Target="../media/image12.png"  /><Relationship Id="rId9" Type="http://schemas.openxmlformats.org/officeDocument/2006/relationships/image" Target="../media/image13.png"  /></Relationships>
</file>

<file path=ppt/slides/_rels/slide3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22.png"  /><Relationship Id="rId11" Type="http://schemas.openxmlformats.org/officeDocument/2006/relationships/image" Target="../media/image23.png"  /><Relationship Id="rId12" Type="http://schemas.openxmlformats.org/officeDocument/2006/relationships/image" Target="../media/image20.png"  /><Relationship Id="rId13" Type="http://schemas.openxmlformats.org/officeDocument/2006/relationships/image" Target="../media/image24.png"  /><Relationship Id="rId14" Type="http://schemas.openxmlformats.org/officeDocument/2006/relationships/image" Target="../media/image25.png"  /><Relationship Id="rId15" Type="http://schemas.openxmlformats.org/officeDocument/2006/relationships/image" Target="../media/image23.png"  /><Relationship Id="rId16" Type="http://schemas.openxmlformats.org/officeDocument/2006/relationships/image" Target="../media/image20.png"  /><Relationship Id="rId17" Type="http://schemas.openxmlformats.org/officeDocument/2006/relationships/image" Target="../media/image24.png"  /><Relationship Id="rId18" Type="http://schemas.openxmlformats.org/officeDocument/2006/relationships/image" Target="../media/image25.png"  /><Relationship Id="rId19" Type="http://schemas.openxmlformats.org/officeDocument/2006/relationships/image" Target="../media/image23.png"  /><Relationship Id="rId2" Type="http://schemas.openxmlformats.org/officeDocument/2006/relationships/image" Target="../media/image16.png"  /><Relationship Id="rId20" Type="http://schemas.openxmlformats.org/officeDocument/2006/relationships/image" Target="../media/image26.png"  /><Relationship Id="rId21" Type="http://schemas.openxmlformats.org/officeDocument/2006/relationships/image" Target="../media/image27.png"  /><Relationship Id="rId22" Type="http://schemas.openxmlformats.org/officeDocument/2006/relationships/image" Target="../media/image28.png"  /><Relationship Id="rId23" Type="http://schemas.openxmlformats.org/officeDocument/2006/relationships/image" Target="../media/image7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0.png"  /><Relationship Id="rId9" Type="http://schemas.openxmlformats.org/officeDocument/2006/relationships/image" Target="../media/image21.png"  /></Relationships>
</file>

<file path=ppt/slides/_rels/slide4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1.png"  /><Relationship Id="rId11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29.png"  /><Relationship Id="rId9" Type="http://schemas.openxmlformats.org/officeDocument/2006/relationships/image" Target="../media/image30.png"  /></Relationships>
</file>

<file path=ppt/slides/_rels/slide5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33.png"  /><Relationship Id="rId11" Type="http://schemas.openxmlformats.org/officeDocument/2006/relationships/image" Target="../media/image34.png"  /><Relationship Id="rId12" Type="http://schemas.openxmlformats.org/officeDocument/2006/relationships/image" Target="../media/image33.png"  /><Relationship Id="rId13" Type="http://schemas.openxmlformats.org/officeDocument/2006/relationships/image" Target="../media/image35.png"  /><Relationship Id="rId14" Type="http://schemas.openxmlformats.org/officeDocument/2006/relationships/image" Target="../media/image36.png"  /><Relationship Id="rId15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32.png"  /><Relationship Id="rId4" Type="http://schemas.openxmlformats.org/officeDocument/2006/relationships/image" Target="../media/image17.png"  /><Relationship Id="rId5" Type="http://schemas.openxmlformats.org/officeDocument/2006/relationships/image" Target="../media/image18.png"  /><Relationship Id="rId6" Type="http://schemas.openxmlformats.org/officeDocument/2006/relationships/image" Target="../media/image19.png"  /><Relationship Id="rId7" Type="http://schemas.openxmlformats.org/officeDocument/2006/relationships/image" Target="../media/image18.png"  /><Relationship Id="rId8" Type="http://schemas.openxmlformats.org/officeDocument/2006/relationships/image" Target="../media/image19.png"  /><Relationship Id="rId9" Type="http://schemas.openxmlformats.org/officeDocument/2006/relationships/image" Target="../media/image33.png"  /></Relationships>
</file>

<file path=ppt/slides/_rels/slide6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7.png"  /></Relationships>
</file>

<file path=ppt/slides/_rels/slide7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7.png"  /><Relationship Id="rId9" Type="http://schemas.openxmlformats.org/officeDocument/2006/relationships/image" Target="../media/image7.png"  /></Relationships>
</file>

<file path=ppt/slides/_rels/slide8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10" Type="http://schemas.openxmlformats.org/officeDocument/2006/relationships/image" Target="../media/image7.png"  /><Relationship Id="rId2" Type="http://schemas.openxmlformats.org/officeDocument/2006/relationships/image" Target="../media/image16.png"  /><Relationship Id="rId3" Type="http://schemas.openxmlformats.org/officeDocument/2006/relationships/image" Target="../media/image17.png"  /><Relationship Id="rId4" Type="http://schemas.openxmlformats.org/officeDocument/2006/relationships/image" Target="../media/image18.png"  /><Relationship Id="rId5" Type="http://schemas.openxmlformats.org/officeDocument/2006/relationships/image" Target="../media/image19.png"  /><Relationship Id="rId6" Type="http://schemas.openxmlformats.org/officeDocument/2006/relationships/image" Target="../media/image18.png"  /><Relationship Id="rId7" Type="http://schemas.openxmlformats.org/officeDocument/2006/relationships/image" Target="../media/image19.png"  /><Relationship Id="rId8" Type="http://schemas.openxmlformats.org/officeDocument/2006/relationships/image" Target="../media/image38.png"  /><Relationship Id="rId9" Type="http://schemas.openxmlformats.org/officeDocument/2006/relationships/image" Target="../media/image39.png"  /></Relationships>
</file>

<file path=ppt/slides/_rels/slide9.xml.rels><?xml version="1.0" encoding="UTF-8" standalone="yes" ?><Relationships xmlns="http://schemas.openxmlformats.org/package/2006/relationships"><Relationship Id="rId1" Type="http://schemas.openxmlformats.org/officeDocument/2006/relationships/slideLayout" Target="../slideLayouts/slideLayout7.xml"  /><Relationship Id="rId2" Type="http://schemas.openxmlformats.org/officeDocument/2006/relationships/image" Target="../media/image40.png"  /><Relationship Id="rId3" Type="http://schemas.openxmlformats.org/officeDocument/2006/relationships/image" Target="../media/image41.png"  /><Relationship Id="rId4" Type="http://schemas.openxmlformats.org/officeDocument/2006/relationships/image" Target="../media/image42.png"  /><Relationship Id="rId5" Type="http://schemas.openxmlformats.org/officeDocument/2006/relationships/image" Target="../media/image43.png"  /><Relationship Id="rId6" Type="http://schemas.openxmlformats.org/officeDocument/2006/relationships/image" Target="../media/image42.png"  /><Relationship Id="rId7" Type="http://schemas.openxmlformats.org/officeDocument/2006/relationships/image" Target="../media/image43.png"  /><Relationship Id="rId8" Type="http://schemas.openxmlformats.org/officeDocument/2006/relationships/image" Target="../media/image44.png"  /><Relationship Id="rId9" Type="http://schemas.openxmlformats.org/officeDocument/2006/relationships/image" Target="../media/image45.png"  /></Relationships>
</file>

<file path=ppt/slides/slide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1143000" y="1371600"/>
            <a:ext cx="16002000" cy="80391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965200" y="952500"/>
            <a:ext cx="16344900" cy="850900"/>
          </a:xfrm>
          <a:prstGeom prst="rect">
            <a:avLst/>
          </a:prstGeom>
          <a:effectLst>
            <a:outerShdw dist="39040" dir="5400000">
              <a:srgbClr val="a3a3a3">
                <a:alpha val="100000"/>
              </a:srgbClr>
            </a:outerShdw>
          </a:effectLst>
        </p:spPr>
      </p:pic>
      <p:sp>
        <p:nvSpPr>
          <p:cNvPr id="4" name="TextBox 4"/>
          <p:cNvSpPr txBox="1"/>
          <p:nvPr/>
        </p:nvSpPr>
        <p:spPr>
          <a:xfrm>
            <a:off x="4394200" y="7658100"/>
            <a:ext cx="9486900" cy="3302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조장 이호연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  </a:t>
            </a:r>
            <a:r>
              <a:rPr lang="ko-KR" sz="1800" b="0" i="0" u="none" strike="noStrike">
                <a:solidFill>
                  <a:srgbClr val="000000"/>
                </a:solidFill>
                <a:ea typeface="Pretendard Regular"/>
              </a:rPr>
              <a:t>ㅣ</a:t>
            </a:r>
            <a:r>
              <a:rPr lang="en-US" sz="1800" b="0" i="0" u="none" strike="noStrike">
                <a:solidFill>
                  <a:srgbClr val="000000"/>
                </a:solidFill>
                <a:latin typeface="Pretendard Regular"/>
              </a:rPr>
              <a:t>      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조원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: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김진혁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구민우</a:t>
            </a:r>
            <a:r>
              <a:rPr lang="en-US" altLang="ko-KR" sz="1800" b="0" i="0" u="none" strike="noStrike">
                <a:solidFill>
                  <a:srgbClr val="000000"/>
                </a:solidFill>
                <a:latin typeface="Pretendard Regular"/>
              </a:rPr>
              <a:t>,</a:t>
            </a:r>
            <a:r>
              <a:rPr lang="ko-KR" altLang="en-US" sz="1800" b="0" i="0" u="none" strike="noStrike">
                <a:solidFill>
                  <a:srgbClr val="000000"/>
                </a:solidFill>
                <a:latin typeface="Pretendard Regular"/>
              </a:rPr>
              <a:t> 전유범</a:t>
            </a:r>
            <a:endParaRPr lang="ko-KR" altLang="en-US" sz="1800" b="0" i="0" u="none" strike="noStrike">
              <a:solidFill>
                <a:srgbClr val="000000"/>
              </a:solidFill>
              <a:latin typeface="Pretendard Regular"/>
            </a:endParaRPr>
          </a:p>
        </p:txBody>
      </p:sp>
      <p:grpSp>
        <p:nvGrpSpPr>
          <p:cNvPr id="5" name="Group 5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841500" y="1181100"/>
            <a:ext cx="342900" cy="3429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943100" y="-279400"/>
            <a:ext cx="139700" cy="1727200"/>
          </a:xfrm>
          <a:prstGeom prst="rect">
            <a:avLst/>
          </a:prstGeom>
        </p:spPr>
      </p:pic>
      <p:grpSp>
        <p:nvGrpSpPr>
          <p:cNvPr id="8" name="Group 8"/>
          <p:cNvGrpSpPr/>
          <p:nvPr/>
        </p:nvGrpSpPr>
        <p:grpSpPr>
          <a:xfrm rot="0">
            <a:off x="2147483648" y="-2147483648"/>
            <a:ext cx="2147483648" cy="2147483648"/>
            <a:chOff x="0" y="0"/>
            <a:chExt cx="914400" cy="914400"/>
          </a:xfrm>
        </p:grpSpPr>
      </p:grpSp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103600" y="1181100"/>
            <a:ext cx="342900" cy="3429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205200" y="-279400"/>
            <a:ext cx="139700" cy="1727200"/>
          </a:xfrm>
          <a:prstGeom prst="rect">
            <a:avLst/>
          </a:prstGeom>
        </p:spPr>
      </p:pic>
      <p:sp>
        <p:nvSpPr>
          <p:cNvPr id="11" name="TextBox 11"/>
          <p:cNvSpPr txBox="1"/>
          <p:nvPr/>
        </p:nvSpPr>
        <p:spPr>
          <a:xfrm>
            <a:off x="3289300" y="8851900"/>
            <a:ext cx="11709400" cy="342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"</a:t>
            </a:r>
            <a:r>
              <a:rPr lang="en-US" altLang="ko-KR" sz="1900" b="0" i="0" u="none" strike="noStrike">
                <a:solidFill>
                  <a:schemeClr val="lt1"/>
                </a:solidFill>
                <a:latin typeface="Gmarket Sans Medium"/>
              </a:rPr>
              <a:t>Spring Boot, MyBatis, Thymeleaf</a:t>
            </a:r>
            <a:r>
              <a:rPr lang="en-US" altLang="ko-KR" sz="1900" b="0" i="0" u="none" strike="noStrike">
                <a:solidFill>
                  <a:srgbClr val="ffffff"/>
                </a:solidFill>
                <a:ea typeface="Pretendard Regular"/>
              </a:rPr>
              <a:t> 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를 활용한 </a:t>
            </a:r>
            <a:r>
              <a:rPr lang="ko-KR" altLang="en-US" sz="1900" b="0" i="0" u="none" strike="noStrike">
                <a:solidFill>
                  <a:srgbClr val="ffffff"/>
                </a:solidFill>
                <a:ea typeface="Pretendard Regular"/>
              </a:rPr>
              <a:t>볼펜</a:t>
            </a:r>
            <a:r>
              <a:rPr lang="ko-KR" sz="1900" b="0" i="0" u="none" strike="noStrike">
                <a:solidFill>
                  <a:srgbClr val="ffffff"/>
                </a:solidFill>
                <a:ea typeface="Pretendard Regular"/>
              </a:rPr>
              <a:t> 생산 관리 웹사이트 개발"</a:t>
            </a:r>
            <a:endParaRPr lang="ko-KR" sz="1900" b="0" i="0" u="none" strike="noStrike">
              <a:solidFill>
                <a:srgbClr val="ffffff"/>
              </a:solidFill>
              <a:ea typeface="Pretendard Regular"/>
            </a:endParaRPr>
          </a:p>
        </p:txBody>
      </p:sp>
      <p:sp>
        <p:nvSpPr>
          <p:cNvPr id="12" name="TextBox 12"/>
          <p:cNvSpPr txBox="1"/>
          <p:nvPr/>
        </p:nvSpPr>
        <p:spPr>
          <a:xfrm>
            <a:off x="3632200" y="3822700"/>
            <a:ext cx="11023600" cy="356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볼펜생산 관리</a:t>
            </a:r>
            <a:b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</a:br>
            <a:r>
              <a:rPr lang="ko-KR" altLang="en-US" sz="10800" b="0" i="0" u="none" strike="noStrike" spc="-400">
                <a:solidFill>
                  <a:srgbClr val="000000"/>
                </a:solidFill>
                <a:ea typeface="Gmarket Sans Medium"/>
              </a:rPr>
              <a:t>웹사이트</a:t>
            </a:r>
            <a:endParaRPr lang="ko-KR" altLang="en-US" sz="10800" b="0" i="0" u="none" strike="noStrike" spc="-4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6807200" y="2603500"/>
            <a:ext cx="4686300" cy="749300"/>
          </a:xfrm>
          <a:prstGeom prst="rect">
            <a:avLst/>
          </a:prstGeom>
        </p:spPr>
      </p:pic>
      <p:sp>
        <p:nvSpPr>
          <p:cNvPr id="14" name="TextBox 14"/>
          <p:cNvSpPr txBox="1"/>
          <p:nvPr/>
        </p:nvSpPr>
        <p:spPr>
          <a:xfrm>
            <a:off x="7048500" y="2819400"/>
            <a:ext cx="4191000" cy="3810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132800"/>
              </a:lnSpc>
              <a:defRPr/>
            </a:pPr>
            <a:r>
              <a:rPr lang="en-US" sz="21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2100" b="0" i="0" u="none" strike="noStrike">
                <a:solidFill>
                  <a:srgbClr val="5c5c5c"/>
                </a:solidFill>
                <a:latin typeface="Gmarket Sans Medium"/>
              </a:rPr>
              <a:t>onmi Project</a:t>
            </a:r>
            <a:endParaRPr lang="en-US" altLang="ko-KR" sz="21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0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회원정보 입력 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입력된 정보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유효성 검사 통과 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   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회원가입 성공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메인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9144000" y="1104899"/>
            <a:ext cx="8534400" cy="8001000"/>
          </a:xfrm>
          <a:prstGeom prst="rect">
            <a:avLst/>
          </a:prstGeom>
        </p:spPr>
      </p:pic>
      <p:sp>
        <p:nvSpPr>
          <p:cNvPr id="31" name=""/>
          <p:cNvSpPr/>
          <p:nvPr/>
        </p:nvSpPr>
        <p:spPr>
          <a:xfrm>
            <a:off x="9677400" y="4533900"/>
            <a:ext cx="7239000" cy="22098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2" name="타원 12"/>
          <p:cNvSpPr/>
          <p:nvPr/>
        </p:nvSpPr>
        <p:spPr>
          <a:xfrm>
            <a:off x="9439733" y="4229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"/>
          <p:cNvSpPr/>
          <p:nvPr/>
        </p:nvSpPr>
        <p:spPr>
          <a:xfrm>
            <a:off x="9677400" y="6591300"/>
            <a:ext cx="1295400" cy="685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4" name="타원 12"/>
          <p:cNvSpPr/>
          <p:nvPr/>
        </p:nvSpPr>
        <p:spPr>
          <a:xfrm>
            <a:off x="9448800" y="63627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grpSp>
        <p:nvGrpSpPr>
          <p:cNvPr id="3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3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회원가입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1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DB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에 있는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ID, PassWord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일치시 로그인 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한시간동안 유지되면서 토큰으로 유지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b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※ 로그아웃시 토큰 강제삭제후 로그아웃완료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4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42" name="타원 12"/>
          <p:cNvSpPr/>
          <p:nvPr/>
        </p:nvSpPr>
        <p:spPr>
          <a:xfrm>
            <a:off x="9601200" y="34671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43" name=""/>
          <p:cNvSpPr/>
          <p:nvPr/>
        </p:nvSpPr>
        <p:spPr>
          <a:xfrm>
            <a:off x="9973134" y="3589344"/>
            <a:ext cx="6181267" cy="4906956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로그인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원자재 수량을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 제품 생산현황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다운로드 기능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페이징 전환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클릭시 요소 그래프에 비활성화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6.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완성된 펜 생산 현황 표시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7.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목표 생산량 현재 생산량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	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마우스 호버시 수치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%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3" name=""/>
          <p:cNvGrpSpPr/>
          <p:nvPr/>
        </p:nvGrpSpPr>
        <p:grpSpPr>
          <a:xfrm rot="0">
            <a:off x="8209026" y="-571500"/>
            <a:ext cx="9469184" cy="9601429"/>
            <a:chOff x="8209026" y="-571500"/>
            <a:chExt cx="9469184" cy="9601429"/>
          </a:xfrm>
        </p:grpSpPr>
        <p:pic>
          <p:nvPicPr>
            <p:cNvPr id="11" name="Picture 11"/>
            <p:cNvPicPr>
              <a:picLocks noChangeAspect="1"/>
            </p:cNvPicPr>
            <p:nvPr/>
          </p:nvPicPr>
          <p:blipFill rotWithShape="1">
            <a:blip r:embed="rId8"/>
            <a:stretch>
              <a:fillRect/>
            </a:stretch>
          </p:blipFill>
          <p:spPr>
            <a:xfrm>
              <a:off x="16789400" y="635000"/>
              <a:ext cx="292100" cy="292100"/>
            </a:xfrm>
            <a:prstGeom prst="rect">
              <a:avLst/>
            </a:prstGeom>
          </p:spPr>
        </p:pic>
        <p:pic>
          <p:nvPicPr>
            <p:cNvPr id="12" name="Picture 12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16865600" y="-571500"/>
              <a:ext cx="114300" cy="1435100"/>
            </a:xfrm>
            <a:prstGeom prst="rect">
              <a:avLst/>
            </a:prstGeom>
          </p:spPr>
        </p:pic>
        <p:pic>
          <p:nvPicPr>
            <p:cNvPr id="38" name=""/>
            <p:cNvPicPr/>
            <p:nvPr/>
          </p:nvPicPr>
          <p:blipFill rotWithShape="1">
            <a:blip r:embed="rId10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39" name="타원 12"/>
            <p:cNvSpPr/>
            <p:nvPr/>
          </p:nvSpPr>
          <p:spPr>
            <a:xfrm>
              <a:off x="11963400" y="1379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0" name="타원 12"/>
            <p:cNvSpPr/>
            <p:nvPr/>
          </p:nvSpPr>
          <p:spPr>
            <a:xfrm>
              <a:off x="15078533" y="1485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11268533" y="4579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8229600" y="2446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8830132" y="55705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4" name=""/>
            <p:cNvSpPr/>
            <p:nvPr/>
          </p:nvSpPr>
          <p:spPr>
            <a:xfrm>
              <a:off x="8458200" y="2781300"/>
              <a:ext cx="2590800" cy="33528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5" name=""/>
            <p:cNvSpPr/>
            <p:nvPr/>
          </p:nvSpPr>
          <p:spPr>
            <a:xfrm>
              <a:off x="12268200" y="1790700"/>
              <a:ext cx="4114800" cy="6172200"/>
            </a:xfrm>
            <a:prstGeom prst="rect">
              <a:avLst/>
            </a:prstGeom>
            <a:noFill/>
            <a:ln>
              <a:solidFill>
                <a:srgbClr val="eb58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1506200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16687799" y="4838700"/>
              <a:ext cx="609600" cy="914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9144000" y="57531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0" name=""/>
            <p:cNvSpPr/>
            <p:nvPr/>
          </p:nvSpPr>
          <p:spPr>
            <a:xfrm>
              <a:off x="14401800" y="6210300"/>
              <a:ext cx="1219200" cy="3810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"/>
            <p:cNvSpPr/>
            <p:nvPr/>
          </p:nvSpPr>
          <p:spPr>
            <a:xfrm>
              <a:off x="15392400" y="1790700"/>
              <a:ext cx="990600" cy="12954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2" name=""/>
            <p:cNvSpPr/>
            <p:nvPr/>
          </p:nvSpPr>
          <p:spPr>
            <a:xfrm>
              <a:off x="10744200" y="2781300"/>
              <a:ext cx="304800" cy="304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5" name=""/>
          <p:cNvGrpSpPr/>
          <p:nvPr/>
        </p:nvGrpSpPr>
        <p:grpSpPr>
          <a:xfrm rot="0">
            <a:off x="8209026" y="1108938"/>
            <a:ext cx="9469184" cy="7920990"/>
            <a:chOff x="8209026" y="1108938"/>
            <a:chExt cx="9469184" cy="7920990"/>
          </a:xfrm>
        </p:grpSpPr>
        <p:pic>
          <p:nvPicPr>
            <p:cNvPr id="56" name=""/>
            <p:cNvPicPr/>
            <p:nvPr/>
          </p:nvPicPr>
          <p:blipFill rotWithShape="1">
            <a:blip r:embed="rId11"/>
            <a:stretch>
              <a:fillRect/>
            </a:stretch>
          </p:blipFill>
          <p:spPr>
            <a:xfrm>
              <a:off x="8209026" y="1108938"/>
              <a:ext cx="9469184" cy="7920990"/>
            </a:xfrm>
            <a:prstGeom prst="rect">
              <a:avLst/>
            </a:prstGeom>
          </p:spPr>
        </p:pic>
        <p:sp>
          <p:nvSpPr>
            <p:cNvPr id="57" name="타원 12"/>
            <p:cNvSpPr/>
            <p:nvPr/>
          </p:nvSpPr>
          <p:spPr>
            <a:xfrm>
              <a:off x="12106733" y="1531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7cc"/>
                  </a:solidFill>
                </a:rPr>
                <a:t>6</a:t>
              </a:r>
              <a:endParaRPr lang="en-US" altLang="ko-KR">
                <a:solidFill>
                  <a:srgbClr val="fff7cc"/>
                </a:solidFill>
              </a:endParaRPr>
            </a:p>
          </p:txBody>
        </p:sp>
        <p:sp>
          <p:nvSpPr>
            <p:cNvPr id="58" name=""/>
            <p:cNvSpPr/>
            <p:nvPr/>
          </p:nvSpPr>
          <p:spPr>
            <a:xfrm>
              <a:off x="12420600" y="1790700"/>
              <a:ext cx="3733800" cy="3810000"/>
            </a:xfrm>
            <a:prstGeom prst="rect">
              <a:avLst/>
            </a:prstGeom>
            <a:noFill/>
            <a:ln>
              <a:solidFill>
                <a:srgbClr val="fff7cc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59" name=""/>
          <p:cNvGrpSpPr/>
          <p:nvPr/>
        </p:nvGrpSpPr>
        <p:grpSpPr>
          <a:xfrm rot="0">
            <a:off x="8209026" y="1108938"/>
            <a:ext cx="9469184" cy="7920990"/>
            <a:chOff x="8001000" y="1183005"/>
            <a:chExt cx="9469184" cy="7920990"/>
          </a:xfrm>
        </p:grpSpPr>
        <p:pic>
          <p:nvPicPr>
            <p:cNvPr id="60" name=""/>
            <p:cNvPicPr/>
            <p:nvPr/>
          </p:nvPicPr>
          <p:blipFill rotWithShape="1">
            <a:blip r:embed="rId12"/>
            <a:stretch>
              <a:fillRect/>
            </a:stretch>
          </p:blipFill>
          <p:spPr>
            <a:xfrm>
              <a:off x="8001000" y="1183005"/>
              <a:ext cx="9469184" cy="7920990"/>
            </a:xfrm>
            <a:prstGeom prst="rect">
              <a:avLst/>
            </a:prstGeom>
          </p:spPr>
        </p:pic>
        <p:sp>
          <p:nvSpPr>
            <p:cNvPr id="61" name="타원 12"/>
            <p:cNvSpPr/>
            <p:nvPr/>
          </p:nvSpPr>
          <p:spPr>
            <a:xfrm>
              <a:off x="11734800" y="13335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cea61d"/>
                  </a:solidFill>
                </a:rPr>
                <a:t>7</a:t>
              </a:r>
              <a:endParaRPr lang="en-US" altLang="ko-KR">
                <a:solidFill>
                  <a:srgbClr val="cea61d"/>
                </a:solidFill>
              </a:endParaRPr>
            </a:p>
          </p:txBody>
        </p:sp>
        <p:sp>
          <p:nvSpPr>
            <p:cNvPr id="62" name=""/>
            <p:cNvSpPr/>
            <p:nvPr/>
          </p:nvSpPr>
          <p:spPr>
            <a:xfrm>
              <a:off x="12115800" y="1638300"/>
              <a:ext cx="3962400" cy="3505200"/>
            </a:xfrm>
            <a:prstGeom prst="rect">
              <a:avLst/>
            </a:prstGeom>
            <a:noFill/>
            <a:ln>
              <a:solidFill>
                <a:srgbClr val="cea61d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grpSp>
        <p:nvGrpSpPr>
          <p:cNvPr id="64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65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66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생산 공정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5" grpId="0" animBg="1"/>
      <p:bldP spid="59" grpId="1" animBg="1"/>
    </p:bldLst>
  </p:timing>
</p:sld>
</file>

<file path=ppt/slides/slide1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매출 이익 그래프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다운로드 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재무 데이터 표시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</a:t>
            </a:r>
            <a:r>
              <a:rPr lang="en-US" altLang="ko-KR" sz="2000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원하는 월 선택가능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0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sp>
        <p:nvSpPr>
          <p:cNvPr id="32" name="타원 12"/>
          <p:cNvSpPr/>
          <p:nvPr/>
        </p:nvSpPr>
        <p:spPr>
          <a:xfrm>
            <a:off x="8305800" y="17145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3" name="타원 12"/>
          <p:cNvSpPr/>
          <p:nvPr/>
        </p:nvSpPr>
        <p:spPr>
          <a:xfrm>
            <a:off x="8220532" y="4533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34" name="타원 12"/>
          <p:cNvSpPr/>
          <p:nvPr/>
        </p:nvSpPr>
        <p:spPr>
          <a:xfrm>
            <a:off x="15640466" y="4312687"/>
            <a:ext cx="285333" cy="221213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35" name=""/>
          <p:cNvSpPr/>
          <p:nvPr/>
        </p:nvSpPr>
        <p:spPr>
          <a:xfrm>
            <a:off x="8610600" y="1790700"/>
            <a:ext cx="8991600" cy="2438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"/>
          <p:cNvSpPr/>
          <p:nvPr/>
        </p:nvSpPr>
        <p:spPr>
          <a:xfrm>
            <a:off x="8534400" y="4838700"/>
            <a:ext cx="8991600" cy="39624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7" name=""/>
          <p:cNvSpPr/>
          <p:nvPr/>
        </p:nvSpPr>
        <p:spPr>
          <a:xfrm>
            <a:off x="16011066" y="4457700"/>
            <a:ext cx="1524001" cy="274643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38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39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0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재무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217" y="1108710"/>
            <a:ext cx="9469184" cy="7920990"/>
          </a:xfrm>
          <a:prstGeom prst="rect">
            <a:avLst/>
          </a:prstGeom>
        </p:spPr>
      </p:pic>
      <p:sp>
        <p:nvSpPr>
          <p:cNvPr id="25" name="타원 12"/>
          <p:cNvSpPr/>
          <p:nvPr/>
        </p:nvSpPr>
        <p:spPr>
          <a:xfrm>
            <a:off x="8987066" y="4976022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ff00"/>
                </a:solidFill>
              </a:rPr>
              <a:t>3</a:t>
            </a:r>
            <a:endParaRPr lang="en-US" altLang="ko-KR">
              <a:solidFill>
                <a:srgbClr val="ffff00"/>
              </a:solidFill>
            </a:endParaRPr>
          </a:p>
        </p:txBody>
      </p:sp>
      <p:sp>
        <p:nvSpPr>
          <p:cNvPr id="26" name=""/>
          <p:cNvSpPr/>
          <p:nvPr/>
        </p:nvSpPr>
        <p:spPr>
          <a:xfrm>
            <a:off x="10896600" y="1104900"/>
            <a:ext cx="3581400" cy="25146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27" name="타원 12"/>
          <p:cNvSpPr/>
          <p:nvPr/>
        </p:nvSpPr>
        <p:spPr>
          <a:xfrm>
            <a:off x="14545133" y="43513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28" name="타원 12"/>
          <p:cNvSpPr/>
          <p:nvPr/>
        </p:nvSpPr>
        <p:spPr>
          <a:xfrm>
            <a:off x="15611933" y="49609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4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중요 공지 표시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(3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개까지 표시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생성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공지사항 리스트 출력 클릭시 상세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스크롤 도우미 버튼 클릭시 스크롤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457200" lvl="1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더블 클릭시 스크롤 끝으로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endParaRPr lang="en-US" altLang="ko-KR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수정 페이지 이동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삭제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30" name="타원 12"/>
          <p:cNvSpPr/>
          <p:nvPr/>
        </p:nvSpPr>
        <p:spPr>
          <a:xfrm>
            <a:off x="14020800" y="55705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ff0000"/>
                </a:solidFill>
              </a:rPr>
              <a:t>5</a:t>
            </a:r>
            <a:endParaRPr lang="en-US" altLang="ko-KR">
              <a:solidFill>
                <a:srgbClr val="ff0000"/>
              </a:solidFill>
            </a:endParaRPr>
          </a:p>
        </p:txBody>
      </p:sp>
      <p:sp>
        <p:nvSpPr>
          <p:cNvPr id="31" name=""/>
          <p:cNvSpPr/>
          <p:nvPr/>
        </p:nvSpPr>
        <p:spPr>
          <a:xfrm>
            <a:off x="15011400" y="4610100"/>
            <a:ext cx="1219200" cy="3048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2" name=""/>
          <p:cNvSpPr/>
          <p:nvPr/>
        </p:nvSpPr>
        <p:spPr>
          <a:xfrm>
            <a:off x="9144000" y="5372100"/>
            <a:ext cx="6781800" cy="35814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>
              <a:solidFill>
                <a:srgbClr val="ffff00"/>
              </a:solidFill>
            </a:endParaRPr>
          </a:p>
        </p:txBody>
      </p:sp>
      <p:sp>
        <p:nvSpPr>
          <p:cNvPr id="34" name=""/>
          <p:cNvSpPr/>
          <p:nvPr/>
        </p:nvSpPr>
        <p:spPr>
          <a:xfrm>
            <a:off x="14325600" y="5829300"/>
            <a:ext cx="16002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35" name=""/>
          <p:cNvSpPr/>
          <p:nvPr/>
        </p:nvSpPr>
        <p:spPr>
          <a:xfrm>
            <a:off x="15925800" y="4914900"/>
            <a:ext cx="304800" cy="4114800"/>
          </a:xfrm>
          <a:prstGeom prst="rect">
            <a:avLst/>
          </a:prstGeom>
          <a:noFill/>
          <a:ln>
            <a:solidFill>
              <a:srgbClr val="baff1a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1" name="타원 12"/>
          <p:cNvSpPr/>
          <p:nvPr/>
        </p:nvSpPr>
        <p:spPr>
          <a:xfrm>
            <a:off x="10354132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43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공지사항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1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원자재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/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제품 페이지 이동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조건 검색  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(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드롭박스 기능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)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페이지에 표시할 리스트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4.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수정 모드 수정 삭제 버튼 활성화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5.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작성 버튼 활성화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50" name=""/>
          <p:cNvGrpSpPr/>
          <p:nvPr/>
        </p:nvGrpSpPr>
        <p:grpSpPr>
          <a:xfrm rot="0">
            <a:off x="8209026" y="1104900"/>
            <a:ext cx="9225762" cy="7925029"/>
            <a:chOff x="8209026" y="1104900"/>
            <a:chExt cx="9225762" cy="7925029"/>
          </a:xfrm>
        </p:grpSpPr>
        <p:pic>
          <p:nvPicPr>
            <p:cNvPr id="38" name=""/>
            <p:cNvPicPr>
              <a:picLocks noChangeAspect="1"/>
            </p:cNvPicPr>
            <p:nvPr/>
          </p:nvPicPr>
          <p:blipFill rotWithShape="1">
            <a:blip r:embed="rId9"/>
            <a:stretch>
              <a:fillRect/>
            </a:stretch>
          </p:blipFill>
          <p:spPr>
            <a:xfrm>
              <a:off x="8209026" y="1108938"/>
              <a:ext cx="9225761" cy="7920990"/>
            </a:xfrm>
            <a:prstGeom prst="rect">
              <a:avLst/>
            </a:prstGeom>
          </p:spPr>
        </p:pic>
        <p:sp>
          <p:nvSpPr>
            <p:cNvPr id="40" name="타원 12"/>
            <p:cNvSpPr/>
            <p:nvPr/>
          </p:nvSpPr>
          <p:spPr>
            <a:xfrm>
              <a:off x="8296733" y="19129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eb5800"/>
                  </a:solidFill>
                </a:rPr>
                <a:t>2</a:t>
              </a:r>
              <a:endParaRPr lang="en-US" altLang="ko-KR">
                <a:solidFill>
                  <a:srgbClr val="eb5800"/>
                </a:solidFill>
              </a:endParaRPr>
            </a:p>
          </p:txBody>
        </p:sp>
        <p:sp>
          <p:nvSpPr>
            <p:cNvPr id="41" name="타원 12"/>
            <p:cNvSpPr/>
            <p:nvPr/>
          </p:nvSpPr>
          <p:spPr>
            <a:xfrm>
              <a:off x="8382000" y="41227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ff00"/>
                  </a:solidFill>
                </a:rPr>
                <a:t>3</a:t>
              </a:r>
              <a:endParaRPr lang="en-US" altLang="ko-KR">
                <a:solidFill>
                  <a:srgbClr val="ffff00"/>
                </a:solidFill>
              </a:endParaRPr>
            </a:p>
          </p:txBody>
        </p:sp>
        <p:sp>
          <p:nvSpPr>
            <p:cNvPr id="42" name="타원 12"/>
            <p:cNvSpPr/>
            <p:nvPr/>
          </p:nvSpPr>
          <p:spPr>
            <a:xfrm>
              <a:off x="15773400" y="35433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baff1a"/>
                  </a:solidFill>
                </a:rPr>
                <a:t>4</a:t>
              </a:r>
              <a:endParaRPr lang="en-US" altLang="ko-KR">
                <a:solidFill>
                  <a:srgbClr val="baff1a"/>
                </a:solidFill>
              </a:endParaRPr>
            </a:p>
          </p:txBody>
        </p:sp>
        <p:sp>
          <p:nvSpPr>
            <p:cNvPr id="43" name="타원 12"/>
            <p:cNvSpPr/>
            <p:nvPr/>
          </p:nvSpPr>
          <p:spPr>
            <a:xfrm>
              <a:off x="9753600" y="1104900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42c7f1"/>
                  </a:solidFill>
                </a:rPr>
                <a:t>1</a:t>
              </a:r>
              <a:endParaRPr lang="en-US" altLang="ko-KR">
                <a:solidFill>
                  <a:srgbClr val="42c7f1"/>
                </a:solidFill>
              </a:endParaRPr>
            </a:p>
          </p:txBody>
        </p:sp>
        <p:sp>
          <p:nvSpPr>
            <p:cNvPr id="44" name="타원 12"/>
            <p:cNvSpPr/>
            <p:nvPr/>
          </p:nvSpPr>
          <p:spPr>
            <a:xfrm>
              <a:off x="15011400" y="4351344"/>
              <a:ext cx="313867" cy="334956"/>
            </a:xfrm>
            <a:prstGeom prst="ellipse">
              <a:avLst/>
            </a:prstGeom>
            <a:solidFill>
              <a:srgbClr val="404040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r>
                <a:rPr lang="en-US" altLang="ko-KR">
                  <a:solidFill>
                    <a:srgbClr val="ff0000"/>
                  </a:solidFill>
                </a:rPr>
                <a:t>5</a:t>
              </a:r>
              <a:endParaRPr lang="en-US" altLang="ko-KR">
                <a:solidFill>
                  <a:srgbClr val="ff0000"/>
                </a:solidFill>
              </a:endParaRPr>
            </a:p>
          </p:txBody>
        </p:sp>
        <p:sp>
          <p:nvSpPr>
            <p:cNvPr id="45" name=""/>
            <p:cNvSpPr/>
            <p:nvPr/>
          </p:nvSpPr>
          <p:spPr>
            <a:xfrm>
              <a:off x="10134600" y="1333500"/>
              <a:ext cx="1066800" cy="457200"/>
            </a:xfrm>
            <a:prstGeom prst="rect">
              <a:avLst/>
            </a:prstGeom>
            <a:noFill/>
            <a:ln>
              <a:solidFill>
                <a:srgbClr val="42c7f1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6" name=""/>
            <p:cNvSpPr/>
            <p:nvPr/>
          </p:nvSpPr>
          <p:spPr>
            <a:xfrm>
              <a:off x="16154400" y="3695700"/>
              <a:ext cx="1143000" cy="685800"/>
            </a:xfrm>
            <a:prstGeom prst="rect">
              <a:avLst/>
            </a:prstGeom>
            <a:noFill/>
            <a:ln>
              <a:solidFill>
                <a:srgbClr val="baff1a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7" name=""/>
            <p:cNvSpPr/>
            <p:nvPr/>
          </p:nvSpPr>
          <p:spPr>
            <a:xfrm>
              <a:off x="8610600" y="4305300"/>
              <a:ext cx="7543800" cy="4343400"/>
            </a:xfrm>
            <a:prstGeom prst="rect">
              <a:avLst/>
            </a:prstGeom>
            <a:noFill/>
            <a:ln>
              <a:solidFill>
                <a:srgbClr val="ffff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8" name=""/>
            <p:cNvSpPr/>
            <p:nvPr/>
          </p:nvSpPr>
          <p:spPr>
            <a:xfrm>
              <a:off x="15392400" y="4457700"/>
              <a:ext cx="914400" cy="685800"/>
            </a:xfrm>
            <a:prstGeom prst="rect">
              <a:avLst/>
            </a:prstGeom>
            <a:noFill/>
            <a:ln>
              <a:solidFill>
                <a:srgbClr val="ff00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49" name=""/>
            <p:cNvSpPr/>
            <p:nvPr/>
          </p:nvSpPr>
          <p:spPr>
            <a:xfrm>
              <a:off x="8610600" y="2019300"/>
              <a:ext cx="8686800" cy="1295400"/>
            </a:xfrm>
            <a:prstGeom prst="rect">
              <a:avLst/>
            </a:prstGeom>
            <a:noFill/>
            <a:ln>
              <a:solidFill>
                <a:srgbClr val="ff6600"/>
              </a:solidFill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p>
              <a:pPr algn="ctr">
                <a:defRPr/>
              </a:pPr>
              <a:endParaRPr lang="ko-KR" altLang="en-US"/>
            </a:p>
          </p:txBody>
        </p:sp>
      </p:grpSp>
      <p:pic>
        <p:nvPicPr>
          <p:cNvPr id="39" name=""/>
          <p:cNvPicPr/>
          <p:nvPr/>
        </p:nvPicPr>
        <p:blipFill rotWithShape="1">
          <a:blip r:embed="rId10"/>
          <a:stretch>
            <a:fillRect/>
          </a:stretch>
        </p:blipFill>
        <p:spPr>
          <a:xfrm>
            <a:off x="8209026" y="1108938"/>
            <a:ext cx="9469184" cy="7920990"/>
          </a:xfrm>
          <a:prstGeom prst="rect">
            <a:avLst/>
          </a:prstGeom>
        </p:spPr>
      </p:pic>
      <p:grpSp>
        <p:nvGrpSpPr>
          <p:cNvPr id="51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52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53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거래처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chemeClr val="lt1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57200" y="540067"/>
            <a:ext cx="17296562" cy="520674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21" name="Monmi.mp4">
            <a:hlinkClick r:id="" action="ppaction://media"/>
          </p:cNvPr>
          <p:cNvPicPr>
            <a:picLocks noRot="1"/>
          </p:cNvPicPr>
          <p:nvPr>
            <a:videoFile r:link="rId9"/>
            <p:extLst>
              <p:ext uri="{DAA4B4D4-6D71-4841-9C94-3DE7FCFB9230}">
                <p14:media xmlns:p14="http://schemas.microsoft.com/office/powerpoint/2010/main" r:embed="rId10"/>
              </p:ext>
            </p:extLst>
          </p:nvPr>
        </p:nvPicPr>
        <p:blipFill rotWithShape="1">
          <a:blip r:embed="rId11"/>
          <a:stretch>
            <a:fillRect/>
          </a:stretch>
        </p:blipFill>
        <p:spPr>
          <a:xfrm>
            <a:off x="493262" y="1116139"/>
            <a:ext cx="17289362" cy="7960595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1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54687" fill="hold"/>
                                        <p:tgtEl>
                                          <p:spTgt spid="21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1"/>
                  </p:tgtEl>
                </p:cond>
              </p:nextCondLst>
            </p:seq>
            <p:video>
              <p:cMediaNode vol="50000">
                <p:cTn id="7" fill="hold" display="0">
                  <p:stCondLst>
                    <p:cond delay="indefinite"/>
                  </p:stCondLst>
                </p:cTn>
                <p:tgtEl>
                  <p:spTgt spid="21"/>
                </p:tgtEl>
              </p:cMediaNode>
            </p:video>
          </p:childTnLst>
        </p:cTn>
      </p:par>
    </p:tnLst>
  </p:timing>
</p:sld>
</file>

<file path=ppt/slides/slide1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0549" y="393699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44800" y="88773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89662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1066800" y="3162300"/>
            <a:ext cx="15849600" cy="57150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JWT를 사용하여 로그인 인증 기능을 구현하였으나,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토큰을 활용한 권한 부여기능이 충분히 반영되지 못한 점이 아쉬운 부분으로 남습니다.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 기능을 사용하여 사용자 역할 또는 권한을 포함하는 구조로 개선하여 보다 세밀한 접근 제어가 가능하도록 보완하고싶었습니다. 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현재 원자재 구매 →  개별 자재 생산 → 자재 결합 → 완성품 생성 → 생산 후 판매 → 판매 내역 및 총 판매량/총수익 집계 → 월별 수익 분석 및 원자재 비용 반영 → 총매출 및 순이익 산출 → 월평균 순이익 계산까지 이어지는 공정을 구축하고자 했습니다.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그러나 현재까지는 완성품 생성까지의 자동화를 완료한 상태이며, 이후 과정인 판매 및 수익 분석 시스템 구축이 미완성된 점이 아쉬운 부분으로 남습니다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데이터베이스 호출 코드의 간략화가 충분하지 않아 과도한 요청이 발생하는 점이 아쉬운 부분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이였으며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 또한 페이지에서 공유하는 알고리즘을 모듈화하지 못해 코드의 간결성을 충분히 확보하지 못한 점이 아쉬운 부분으로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b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</a:b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※ 실제 운영되는 기업 환경에서는 당일 재고 물량의 마감 기한 초과, 재고의 불량률, 인적 요인으로 인한 자재 생산 차질 등 다양한 변수가 발생할 수 있습니다. 그러나 현재 시스템에서는 이러한 예측 불가능한 요소들을 충분히 반영하지 못한 점이 아쉬움으로 남습니다.</a:t>
            </a:r>
            <a:endParaRPr lang="ko-KR" altLang="en-US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ko-KR" altLang="en-US" b="1" i="0" u="none" strike="noStrike">
                <a:solidFill>
                  <a:srgbClr val="595959"/>
                </a:solidFill>
                <a:latin typeface="Gmarket Sans Medium"/>
              </a:rPr>
              <a:t>향후 개선을 통해 실제 현장에서 발생하는 다양한 변수들을 고려한 예외 처리 및 대응 방안을 시스템에 적용함으로써, 다음 프로젝트에서는 보다 현실적인 운영이 가능하도록 보완해보고 싶습니다</a:t>
            </a:r>
            <a:r>
              <a:rPr lang="en-US" altLang="ko-KR" b="1" i="0" u="none" strike="noStrike">
                <a:solidFill>
                  <a:srgbClr val="595959"/>
                </a:solidFill>
                <a:latin typeface="Gmarket Sans Medium"/>
              </a:rPr>
              <a:t>.</a:t>
            </a:r>
            <a:endParaRPr lang="en-US" altLang="ko-KR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grpSp>
        <p:nvGrpSpPr>
          <p:cNvPr id="42" name=""/>
          <p:cNvGrpSpPr/>
          <p:nvPr/>
        </p:nvGrpSpPr>
        <p:grpSpPr>
          <a:xfrm rot="0">
            <a:off x="5245100" y="1409700"/>
            <a:ext cx="7797800" cy="685800"/>
            <a:chOff x="1435100" y="1346200"/>
            <a:chExt cx="7797800" cy="685800"/>
          </a:xfrm>
        </p:grpSpPr>
        <p:sp>
          <p:nvSpPr>
            <p:cNvPr id="43" name="TextBox 16"/>
            <p:cNvSpPr txBox="1"/>
            <p:nvPr/>
          </p:nvSpPr>
          <p:spPr>
            <a:xfrm>
              <a:off x="4318000" y="13462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44" name="TextBox 17"/>
            <p:cNvSpPr txBox="1"/>
            <p:nvPr/>
          </p:nvSpPr>
          <p:spPr>
            <a:xfrm>
              <a:off x="1435100" y="1689100"/>
              <a:ext cx="7797800" cy="3429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ctr">
                <a:lnSpc>
                  <a:spcPct val="99600"/>
                </a:lnSpc>
                <a:defRPr/>
              </a:pPr>
              <a:r>
                <a:rPr lang="ko-KR" altLang="en-US" sz="3500" b="1" i="0" u="none" strike="noStrike" spc="-200">
                  <a:solidFill>
                    <a:srgbClr val="000000"/>
                  </a:solidFill>
                  <a:ea typeface="Gmarket Sans Medium"/>
                </a:rPr>
                <a:t>보완사항및 개선점 </a:t>
              </a:r>
              <a:endParaRPr lang="ko-KR" altLang="en-US" sz="35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2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8166100" y="863600"/>
            <a:ext cx="95377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4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5" name="Picture 5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8064500" y="533400"/>
            <a:ext cx="9728200" cy="520700"/>
          </a:xfrm>
          <a:prstGeom prst="rect">
            <a:avLst/>
          </a:prstGeom>
          <a:effectLst>
            <a:outerShdw dist="24179" dir="5400000">
              <a:srgbClr val="5c5c5c">
                <a:alpha val="100000"/>
              </a:srgbClr>
            </a:outerShdw>
          </a:effectLst>
        </p:spPr>
      </p:pic>
      <p:pic>
        <p:nvPicPr>
          <p:cNvPr id="6" name="Picture 6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87757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8864600" y="-571500"/>
            <a:ext cx="114300" cy="1435100"/>
          </a:xfrm>
          <a:prstGeom prst="rect">
            <a:avLst/>
          </a:prstGeom>
        </p:spPr>
      </p:pic>
      <p:sp>
        <p:nvSpPr>
          <p:cNvPr id="10" name="TextBox 10"/>
          <p:cNvSpPr txBox="1"/>
          <p:nvPr/>
        </p:nvSpPr>
        <p:spPr>
          <a:xfrm>
            <a:off x="1193800" y="3657600"/>
            <a:ext cx="5930900" cy="11303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6400" b="0" i="0" u="none" strike="noStrike" spc="-300">
                <a:solidFill>
                  <a:srgbClr val="595959"/>
                </a:solidFill>
                <a:latin typeface="Gmarket Sans Medium"/>
              </a:rPr>
              <a:t>CONTENTS</a:t>
            </a:r>
            <a:endParaRPr lang="en-US" sz="6400" b="0" i="0" u="none" strike="noStrike" spc="-300">
              <a:solidFill>
                <a:srgbClr val="595959"/>
              </a:solidFill>
              <a:latin typeface="Gmarket Sans Medium"/>
            </a:endParaRPr>
          </a:p>
        </p:txBody>
      </p:sp>
      <p:sp>
        <p:nvSpPr>
          <p:cNvPr id="11" name="TextBox 11"/>
          <p:cNvSpPr txBox="1"/>
          <p:nvPr/>
        </p:nvSpPr>
        <p:spPr>
          <a:xfrm>
            <a:off x="1092200" y="5118100"/>
            <a:ext cx="6134100" cy="723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sz="1900" b="0" i="0" u="none" strike="noStrike">
                <a:solidFill>
                  <a:srgbClr val="5c5c5c"/>
                </a:solidFill>
                <a:ea typeface="Pretendard Regular"/>
              </a:rPr>
              <a:t>볼펜 생산 관리 프로세스의 스마트 자동화 프로젝트</a:t>
            </a:r>
            <a:endParaRPr lang="ko-KR" sz="1900" b="0" i="0" u="none" strike="noStrike">
              <a:solidFill>
                <a:srgbClr val="5c5c5c"/>
              </a:solidFill>
              <a:ea typeface="Pretendard Regular"/>
            </a:endParaRPr>
          </a:p>
        </p:txBody>
      </p:sp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8166100" y="3403600"/>
            <a:ext cx="9525000" cy="12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66100" y="5702300"/>
            <a:ext cx="95250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8166100" y="6845300"/>
            <a:ext cx="9525000" cy="12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8166100" y="8001000"/>
            <a:ext cx="9525000" cy="127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8166100" y="4546600"/>
            <a:ext cx="9525000" cy="127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66100" y="2247900"/>
            <a:ext cx="9525000" cy="12700"/>
          </a:xfrm>
          <a:prstGeom prst="rect">
            <a:avLst/>
          </a:prstGeom>
        </p:spPr>
      </p:pic>
      <p:sp>
        <p:nvSpPr>
          <p:cNvPr id="18" name="TextBox 18"/>
          <p:cNvSpPr txBox="1"/>
          <p:nvPr/>
        </p:nvSpPr>
        <p:spPr>
          <a:xfrm>
            <a:off x="11277600" y="2590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목표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8636000" y="2527300"/>
            <a:ext cx="596900" cy="596900"/>
          </a:xfrm>
          <a:prstGeom prst="rect">
            <a:avLst/>
          </a:prstGeom>
        </p:spPr>
      </p:pic>
      <p:sp>
        <p:nvSpPr>
          <p:cNvPr id="20" name="TextBox 20"/>
          <p:cNvSpPr txBox="1"/>
          <p:nvPr/>
        </p:nvSpPr>
        <p:spPr>
          <a:xfrm>
            <a:off x="8724900" y="2692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2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1" name="TextBox 21"/>
          <p:cNvSpPr txBox="1"/>
          <p:nvPr/>
        </p:nvSpPr>
        <p:spPr>
          <a:xfrm>
            <a:off x="11277600" y="3746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개발 환경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8636000" y="3683000"/>
            <a:ext cx="596900" cy="5969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8724900" y="38354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3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11277600" y="48895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일정 및 계획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8636000" y="4826000"/>
            <a:ext cx="596900" cy="596900"/>
          </a:xfrm>
          <a:prstGeom prst="rect">
            <a:avLst/>
          </a:prstGeom>
        </p:spPr>
      </p:pic>
      <p:sp>
        <p:nvSpPr>
          <p:cNvPr id="26" name="TextBox 26"/>
          <p:cNvSpPr txBox="1"/>
          <p:nvPr/>
        </p:nvSpPr>
        <p:spPr>
          <a:xfrm>
            <a:off x="8724900" y="4991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4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7" name="TextBox 27"/>
          <p:cNvSpPr txBox="1"/>
          <p:nvPr/>
        </p:nvSpPr>
        <p:spPr>
          <a:xfrm>
            <a:off x="11277600" y="6045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시스템  구성 및 </a:t>
            </a:r>
            <a:r>
              <a:rPr lang="en-US" altLang="ko-KR" sz="2500" b="0" u="none" strike="noStrike" spc="-100">
                <a:solidFill>
                  <a:srgbClr val="5c5c5c"/>
                </a:solidFill>
                <a:ea typeface="Gmarket Sans Medium"/>
              </a:rPr>
              <a:t>ERD</a:t>
            </a: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설계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636000" y="5981700"/>
            <a:ext cx="596900" cy="596900"/>
          </a:xfrm>
          <a:prstGeom prst="rect">
            <a:avLst/>
          </a:prstGeom>
        </p:spPr>
      </p:pic>
      <p:sp>
        <p:nvSpPr>
          <p:cNvPr id="29" name="TextBox 29"/>
          <p:cNvSpPr txBox="1"/>
          <p:nvPr/>
        </p:nvSpPr>
        <p:spPr>
          <a:xfrm>
            <a:off x="8724900" y="61341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5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0" name="TextBox 30"/>
          <p:cNvSpPr txBox="1"/>
          <p:nvPr/>
        </p:nvSpPr>
        <p:spPr>
          <a:xfrm>
            <a:off x="11239500" y="71882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프로젝트 수행 결과 및 스토리보드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1" name="Picture 31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8636000" y="7124700"/>
            <a:ext cx="596900" cy="596900"/>
          </a:xfrm>
          <a:prstGeom prst="rect">
            <a:avLst/>
          </a:prstGeom>
        </p:spPr>
      </p:pic>
      <p:sp>
        <p:nvSpPr>
          <p:cNvPr id="32" name="TextBox 32"/>
          <p:cNvSpPr txBox="1"/>
          <p:nvPr/>
        </p:nvSpPr>
        <p:spPr>
          <a:xfrm>
            <a:off x="8724900" y="7289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6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3" name="TextBox 33"/>
          <p:cNvSpPr txBox="1"/>
          <p:nvPr/>
        </p:nvSpPr>
        <p:spPr>
          <a:xfrm>
            <a:off x="11277600" y="83439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latin typeface="Gmarket Sans Medium"/>
              </a:rPr>
              <a:t>보완 사항 및 개선점 기록</a:t>
            </a:r>
            <a:endParaRPr lang="ko-KR" altLang="en-US" sz="2500" b="0" u="none" strike="noStrike" spc="-100">
              <a:solidFill>
                <a:srgbClr val="5c5c5c"/>
              </a:solidFill>
              <a:latin typeface="Gmarket Sans Medium"/>
            </a:endParaRPr>
          </a:p>
        </p:txBody>
      </p:sp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8636000" y="8280400"/>
            <a:ext cx="596900" cy="596900"/>
          </a:xfrm>
          <a:prstGeom prst="rect">
            <a:avLst/>
          </a:prstGeom>
        </p:spPr>
      </p:pic>
      <p:sp>
        <p:nvSpPr>
          <p:cNvPr id="35" name="TextBox 35"/>
          <p:cNvSpPr txBox="1"/>
          <p:nvPr/>
        </p:nvSpPr>
        <p:spPr>
          <a:xfrm>
            <a:off x="8724900" y="84328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7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36" name="TextBox 36"/>
          <p:cNvSpPr txBox="1"/>
          <p:nvPr/>
        </p:nvSpPr>
        <p:spPr>
          <a:xfrm>
            <a:off x="11277600" y="1447800"/>
            <a:ext cx="5867400" cy="4572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r">
              <a:lnSpc>
                <a:spcPct val="99600"/>
              </a:lnSpc>
              <a:defRPr/>
            </a:pPr>
            <a:r>
              <a:rPr lang="ko-KR" altLang="en-US" sz="2500" b="0" u="none" strike="noStrike" spc="-100">
                <a:solidFill>
                  <a:srgbClr val="5c5c5c"/>
                </a:solidFill>
                <a:ea typeface="Gmarket Sans Medium"/>
              </a:rPr>
              <a:t> 프로젝트 기획 의도</a:t>
            </a:r>
            <a:endParaRPr lang="ko-KR" altLang="en-US" sz="2500" b="0" u="none" strike="noStrike" spc="-100">
              <a:solidFill>
                <a:srgbClr val="5c5c5c"/>
              </a:solidFill>
              <a:ea typeface="Gmarket Sans Medium"/>
            </a:endParaRPr>
          </a:p>
        </p:txBody>
      </p:sp>
      <p:pic>
        <p:nvPicPr>
          <p:cNvPr id="37" name="Picture 37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8636000" y="1384300"/>
            <a:ext cx="596900" cy="596900"/>
          </a:xfrm>
          <a:prstGeom prst="rect">
            <a:avLst/>
          </a:prstGeom>
        </p:spPr>
      </p:pic>
      <p:sp>
        <p:nvSpPr>
          <p:cNvPr id="38" name="TextBox 38"/>
          <p:cNvSpPr txBox="1"/>
          <p:nvPr/>
        </p:nvSpPr>
        <p:spPr>
          <a:xfrm>
            <a:off x="8724900" y="1536700"/>
            <a:ext cx="431800" cy="3048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700" b="0" i="0" u="none" strike="noStrike">
                <a:solidFill>
                  <a:srgbClr val="5c5c5c"/>
                </a:solidFill>
                <a:latin typeface="Gmarket Sans Medium"/>
              </a:rPr>
              <a:t>1</a:t>
            </a:r>
            <a:endParaRPr lang="en-US" sz="17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3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7454900" y="4419600"/>
            <a:ext cx="406400" cy="139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2120900" y="3733800"/>
            <a:ext cx="5105400" cy="15240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8115300" y="3733800"/>
            <a:ext cx="8051800" cy="15240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2717800" y="4229100"/>
            <a:ext cx="520700" cy="520700"/>
          </a:xfrm>
          <a:prstGeom prst="rect">
            <a:avLst/>
          </a:prstGeom>
        </p:spPr>
      </p:pic>
      <p:sp>
        <p:nvSpPr>
          <p:cNvPr id="16" name="TextBox 16"/>
          <p:cNvSpPr txBox="1"/>
          <p:nvPr/>
        </p:nvSpPr>
        <p:spPr>
          <a:xfrm>
            <a:off x="2743200" y="43688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1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17" name="TextBox 17"/>
          <p:cNvSpPr txBox="1"/>
          <p:nvPr/>
        </p:nvSpPr>
        <p:spPr>
          <a:xfrm>
            <a:off x="8636000" y="41021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MyBatis를 활용해 SQL을 유연하게 처리 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데이터베이스와의 연동 최적화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를 통한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 효율적인 관리</a:t>
            </a:r>
            <a:r>
              <a:rPr lang="ko-KR" sz="1900" b="0" i="0" u="none" strike="noStrike">
                <a:solidFill>
                  <a:srgbClr val="000000"/>
                </a:solidFill>
                <a:ea typeface="Pretendard Light"/>
              </a:rPr>
              <a:t> </a:t>
            </a: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18" name="TextBox 18"/>
          <p:cNvSpPr txBox="1"/>
          <p:nvPr/>
        </p:nvSpPr>
        <p:spPr>
          <a:xfrm>
            <a:off x="3670300" y="42926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MyBatis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효율적인 데이터관리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7454900" y="6121400"/>
            <a:ext cx="406400" cy="1397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 rotWithShape="1">
          <a:blip r:embed="rId13"/>
          <a:stretch>
            <a:fillRect/>
          </a:stretch>
        </p:blipFill>
        <p:spPr>
          <a:xfrm>
            <a:off x="2120900" y="5422900"/>
            <a:ext cx="5105400" cy="1524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 rotWithShape="1">
          <a:blip r:embed="rId14"/>
          <a:stretch>
            <a:fillRect/>
          </a:stretch>
        </p:blipFill>
        <p:spPr>
          <a:xfrm>
            <a:off x="8115300" y="5422900"/>
            <a:ext cx="8051800" cy="15240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2717800" y="5930900"/>
            <a:ext cx="520700" cy="520700"/>
          </a:xfrm>
          <a:prstGeom prst="rect">
            <a:avLst/>
          </a:prstGeom>
        </p:spPr>
      </p:pic>
      <p:sp>
        <p:nvSpPr>
          <p:cNvPr id="23" name="TextBox 23"/>
          <p:cNvSpPr txBox="1"/>
          <p:nvPr/>
        </p:nvSpPr>
        <p:spPr>
          <a:xfrm>
            <a:off x="2743200" y="60706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2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4" name="TextBox 24"/>
          <p:cNvSpPr txBox="1"/>
          <p:nvPr/>
        </p:nvSpPr>
        <p:spPr>
          <a:xfrm>
            <a:off x="8636000" y="58039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Thymeleaf를 적용해 코드 가독성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 상승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프론트엔드와 백엔드의 원활한 협업 및 유지보수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TextBox 25"/>
          <p:cNvSpPr txBox="1"/>
          <p:nvPr/>
        </p:nvSpPr>
        <p:spPr>
          <a:xfrm>
            <a:off x="3670300" y="59944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Thymeleaf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를 이용한 유지보수성 항샹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26" name="Picture 26"/>
          <p:cNvPicPr>
            <a:picLocks noChangeAspect="1"/>
          </p:cNvPicPr>
          <p:nvPr/>
        </p:nvPicPr>
        <p:blipFill rotWithShape="1">
          <a:blip r:embed="rId16"/>
          <a:stretch>
            <a:fillRect/>
          </a:stretch>
        </p:blipFill>
        <p:spPr>
          <a:xfrm>
            <a:off x="7454900" y="7823200"/>
            <a:ext cx="406400" cy="139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 rotWithShape="1">
          <a:blip r:embed="rId17"/>
          <a:stretch>
            <a:fillRect/>
          </a:stretch>
        </p:blipFill>
        <p:spPr>
          <a:xfrm>
            <a:off x="2120900" y="7124700"/>
            <a:ext cx="5105400" cy="15240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 rotWithShape="1">
          <a:blip r:embed="rId18"/>
          <a:stretch>
            <a:fillRect/>
          </a:stretch>
        </p:blipFill>
        <p:spPr>
          <a:xfrm>
            <a:off x="8115300" y="7124700"/>
            <a:ext cx="8051800" cy="15240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 rotWithShape="1">
          <a:blip r:embed="rId19"/>
          <a:stretch>
            <a:fillRect/>
          </a:stretch>
        </p:blipFill>
        <p:spPr>
          <a:xfrm>
            <a:off x="2717800" y="7632700"/>
            <a:ext cx="520700" cy="520700"/>
          </a:xfrm>
          <a:prstGeom prst="rect">
            <a:avLst/>
          </a:prstGeom>
        </p:spPr>
      </p:pic>
      <p:sp>
        <p:nvSpPr>
          <p:cNvPr id="30" name="TextBox 30"/>
          <p:cNvSpPr txBox="1"/>
          <p:nvPr/>
        </p:nvSpPr>
        <p:spPr>
          <a:xfrm>
            <a:off x="2743200" y="7772400"/>
            <a:ext cx="457200" cy="2921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en-US" sz="1600" b="0" i="0" u="none" strike="noStrike" spc="-100">
                <a:solidFill>
                  <a:srgbClr val="000000"/>
                </a:solidFill>
                <a:latin typeface="Gmarket Sans Medium"/>
              </a:rPr>
              <a:t>3</a:t>
            </a:r>
            <a:endParaRPr lang="en-US" sz="1600" b="0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31" name="TextBox 31"/>
          <p:cNvSpPr txBox="1"/>
          <p:nvPr/>
        </p:nvSpPr>
        <p:spPr>
          <a:xfrm>
            <a:off x="8636000" y="7505700"/>
            <a:ext cx="5994400" cy="749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  <a:p>
            <a:pPr lvl="0" algn="l">
              <a:lnSpc>
                <a:spcPct val="149400"/>
              </a:lnSpc>
              <a:defRPr/>
            </a:pP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데이터베이스 정보를 그래픽 요소로 시각화</a:t>
            </a:r>
            <a:br>
              <a:rPr lang="ko-KR" altLang="en-US" sz="1900" b="0" i="0" u="none" strike="noStrike">
                <a:solidFill>
                  <a:srgbClr val="000000"/>
                </a:solidFill>
              </a:rPr>
            </a:b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데이터를 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맑은 고딕"/>
              </a:rPr>
              <a:t>보다 </a:t>
            </a:r>
            <a:r>
              <a:rPr lang="ko-KR" sz="1900" b="0" i="0" u="none" strike="noStrike">
                <a:solidFill>
                  <a:srgbClr val="000000"/>
                </a:solidFill>
                <a:latin typeface="맑은 고딕"/>
              </a:rPr>
              <a:t>직관적으로 분석</a:t>
            </a:r>
            <a:endParaRPr lang="ko-KR" sz="1900" b="0" i="0" u="none" strike="noStrike">
              <a:solidFill>
                <a:srgbClr val="000000"/>
              </a:solidFill>
              <a:latin typeface="맑은 고딕"/>
            </a:endParaRPr>
          </a:p>
          <a:p>
            <a:pPr lvl="0" algn="l">
              <a:lnSpc>
                <a:spcPct val="149400"/>
              </a:lnSpc>
              <a:defRPr/>
            </a:pPr>
            <a:endParaRPr lang="ko-KR" sz="1900" b="0" i="0" u="none" strike="noStrike">
              <a:solidFill>
                <a:srgbClr val="000000"/>
              </a:solidFill>
              <a:ea typeface="Pretendard Light"/>
            </a:endParaRPr>
          </a:p>
        </p:txBody>
      </p:sp>
      <p:sp>
        <p:nvSpPr>
          <p:cNvPr id="32" name="TextBox 32"/>
          <p:cNvSpPr txBox="1"/>
          <p:nvPr/>
        </p:nvSpPr>
        <p:spPr>
          <a:xfrm>
            <a:off x="3670300" y="7696200"/>
            <a:ext cx="2984500" cy="3683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데이터베이스의 시각화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3" name="Picture 33"/>
          <p:cNvPicPr>
            <a:picLocks noChangeAspect="1"/>
          </p:cNvPicPr>
          <p:nvPr/>
        </p:nvPicPr>
        <p:blipFill rotWithShape="1">
          <a:blip r:embed="rId20"/>
          <a:stretch>
            <a:fillRect/>
          </a:stretch>
        </p:blipFill>
        <p:spPr>
          <a:xfrm>
            <a:off x="14947900" y="7442200"/>
            <a:ext cx="901700" cy="9017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 rotWithShape="1">
          <a:blip r:embed="rId21"/>
          <a:stretch>
            <a:fillRect/>
          </a:stretch>
        </p:blipFill>
        <p:spPr>
          <a:xfrm>
            <a:off x="14947900" y="5740400"/>
            <a:ext cx="901700" cy="9017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 rotWithShape="1">
          <a:blip r:embed="rId22"/>
          <a:stretch>
            <a:fillRect/>
          </a:stretch>
        </p:blipFill>
        <p:spPr>
          <a:xfrm>
            <a:off x="14947900" y="4038600"/>
            <a:ext cx="901700" cy="901700"/>
          </a:xfrm>
          <a:prstGeom prst="rect">
            <a:avLst/>
          </a:prstGeom>
        </p:spPr>
      </p:pic>
      <p:sp>
        <p:nvSpPr>
          <p:cNvPr id="36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기획 의도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7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2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4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854200" y="3530600"/>
            <a:ext cx="14579600" cy="5181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 rot="5400000">
            <a:off x="6553200" y="6134100"/>
            <a:ext cx="5181600" cy="12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790700" y="6134100"/>
            <a:ext cx="14706600" cy="12700"/>
          </a:xfrm>
          <a:prstGeom prst="rect">
            <a:avLst/>
          </a:prstGeom>
        </p:spPr>
      </p:pic>
      <p:sp>
        <p:nvSpPr>
          <p:cNvPr id="22" name="TextBox 22"/>
          <p:cNvSpPr txBox="1"/>
          <p:nvPr/>
        </p:nvSpPr>
        <p:spPr>
          <a:xfrm>
            <a:off x="36576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데이터 베이스 설계및 생성</a:t>
            </a:r>
            <a:endParaRPr lang="en-US" sz="2300" b="1" i="0" u="none" strike="noStrike" spc="-100">
              <a:solidFill>
                <a:srgbClr val="000000"/>
              </a:solidFill>
              <a:latin typeface="Gmarket Sans Medium"/>
            </a:endParaRPr>
          </a:p>
        </p:txBody>
      </p:sp>
      <p:sp>
        <p:nvSpPr>
          <p:cNvPr id="23" name="TextBox 23"/>
          <p:cNvSpPr txBox="1"/>
          <p:nvPr/>
        </p:nvSpPr>
        <p:spPr>
          <a:xfrm>
            <a:off x="34290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마리아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DB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이용한 볼펜의 원자재 및 완성품 관련 테이블 생성 및 관리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효율적인 데이터 관리를 위한 테이블 수정 및 최적화 진행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28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sp>
        <p:nvSpPr>
          <p:cNvPr id="35" name="TextBox 11"/>
          <p:cNvSpPr txBox="1"/>
          <p:nvPr/>
        </p:nvSpPr>
        <p:spPr>
          <a:xfrm>
            <a:off x="18288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sz="3000" b="0" i="0" u="none" strike="noStrike" spc="-100">
                <a:solidFill>
                  <a:srgbClr val="eef2fc"/>
                </a:solidFill>
                <a:latin typeface="Pretendard Medium"/>
              </a:rPr>
              <a:t>1</a:t>
            </a:r>
            <a:endParaRPr lang="en-US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0" name="TextBox 11"/>
          <p:cNvSpPr txBox="1"/>
          <p:nvPr/>
        </p:nvSpPr>
        <p:spPr>
          <a:xfrm>
            <a:off x="9144000" y="35433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2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1" name="TextBox 11"/>
          <p:cNvSpPr txBox="1"/>
          <p:nvPr/>
        </p:nvSpPr>
        <p:spPr>
          <a:xfrm>
            <a:off x="91440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4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2" name="TextBox 11"/>
          <p:cNvSpPr txBox="1"/>
          <p:nvPr/>
        </p:nvSpPr>
        <p:spPr>
          <a:xfrm>
            <a:off x="1828800" y="6134100"/>
            <a:ext cx="812800" cy="533400"/>
          </a:xfrm>
          <a:prstGeom prst="rect">
            <a:avLst/>
          </a:prstGeom>
          <a:solidFill>
            <a:schemeClr val="dk1"/>
          </a:solidFill>
          <a:ln>
            <a:solidFill>
              <a:schemeClr val="dk1"/>
            </a:solidFill>
          </a:ln>
        </p:spPr>
        <p:txBody>
          <a:bodyPr lIns="0" tIns="0" rIns="0" bIns="0" anchor="ctr"/>
          <a:lstStyle/>
          <a:p>
            <a:pPr lvl="0" algn="ctr">
              <a:lnSpc>
                <a:spcPct val="103749"/>
              </a:lnSpc>
              <a:defRPr/>
            </a:pPr>
            <a:r>
              <a:rPr lang="en-US" altLang="ko-KR" sz="3000" b="0" i="0" u="none" strike="noStrike" spc="-100">
                <a:solidFill>
                  <a:srgbClr val="eef2fc"/>
                </a:solidFill>
                <a:latin typeface="Pretendard Medium"/>
              </a:rPr>
              <a:t>3</a:t>
            </a:r>
            <a:endParaRPr lang="en-US" altLang="ko-KR" sz="3000" b="0" i="0" u="none" strike="noStrike" spc="-100">
              <a:solidFill>
                <a:srgbClr val="eef2fc"/>
              </a:solidFill>
              <a:latin typeface="Pretendard Medium"/>
            </a:endParaRPr>
          </a:p>
        </p:txBody>
      </p:sp>
      <p:sp>
        <p:nvSpPr>
          <p:cNvPr id="49" name="TextBox 22"/>
          <p:cNvSpPr txBox="1"/>
          <p:nvPr/>
        </p:nvSpPr>
        <p:spPr>
          <a:xfrm>
            <a:off x="11201400" y="36957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품목 별 생산량 관리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0" name="TextBox 23"/>
          <p:cNvSpPr txBox="1"/>
          <p:nvPr/>
        </p:nvSpPr>
        <p:spPr>
          <a:xfrm>
            <a:off x="10972800" y="43815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Intellij</a:t>
            </a: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를 활용하여 품목별 생산량을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체계적으로 관리 </a:t>
            </a:r>
            <a:r>
              <a:rPr lang="en-US" altLang="ko-KR" sz="1900" b="0" i="0" u="none" strike="noStrike">
                <a:solidFill>
                  <a:srgbClr val="000000"/>
                </a:solidFill>
                <a:latin typeface="Pretendard Light"/>
              </a:rPr>
              <a:t> </a:t>
            </a:r>
            <a:endParaRPr lang="en-US" altLang="ko-KR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데이터베이스와 연동하여 실시간 </a:t>
            </a:r>
            <a:b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</a:b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생산량 모니터링 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1" name="TextBox 22"/>
          <p:cNvSpPr txBox="1"/>
          <p:nvPr/>
        </p:nvSpPr>
        <p:spPr>
          <a:xfrm>
            <a:off x="36576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종류별 생산량 구분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2" name="TextBox 23"/>
          <p:cNvSpPr txBox="1"/>
          <p:nvPr/>
        </p:nvSpPr>
        <p:spPr>
          <a:xfrm>
            <a:off x="34290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볼펜의 종류에 ᄄᆞ른 생산량 구분 및 데이터 분석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생산 데이터를 활용한 보고서 제공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3" name="TextBox 22"/>
          <p:cNvSpPr txBox="1"/>
          <p:nvPr/>
        </p:nvSpPr>
        <p:spPr>
          <a:xfrm>
            <a:off x="11201400" y="6286500"/>
            <a:ext cx="3962400" cy="3810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99600"/>
              </a:lnSpc>
              <a:defRPr/>
            </a:pPr>
            <a:r>
              <a:rPr lang="ko-KR" altLang="en-US" sz="2300" b="1" i="0" u="none" strike="noStrike" spc="-100">
                <a:solidFill>
                  <a:srgbClr val="000000"/>
                </a:solidFill>
                <a:ea typeface="Gmarket Sans Medium"/>
              </a:rPr>
              <a:t>하루 생산량 및 불량품 비율 분석</a:t>
            </a:r>
            <a:endParaRPr lang="ko-KR" altLang="en-US" sz="2300" b="1" i="0" u="none" strike="noStrike" spc="-1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54" name="TextBox 23"/>
          <p:cNvSpPr txBox="1"/>
          <p:nvPr/>
        </p:nvSpPr>
        <p:spPr>
          <a:xfrm>
            <a:off x="10972800" y="6972300"/>
            <a:ext cx="4572000" cy="1676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일별 생산량 기록 및 불량품 비율 산출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  <a:p>
            <a:pPr lvl="0" algn="l">
              <a:lnSpc>
                <a:spcPct val="124499"/>
              </a:lnSpc>
              <a:defRPr/>
            </a:pPr>
            <a:r>
              <a:rPr lang="ko-KR" altLang="en-US" sz="1900" b="0" i="0" u="none" strike="noStrike">
                <a:solidFill>
                  <a:srgbClr val="000000"/>
                </a:solidFill>
                <a:latin typeface="Pretendard Light"/>
              </a:rPr>
              <a:t>데이터 시각화를 통한 생산 효율성 평가</a:t>
            </a:r>
            <a:endParaRPr lang="ko-KR" altLang="en-US" sz="1900" b="0" i="0" u="none" strike="noStrike">
              <a:solidFill>
                <a:srgbClr val="000000"/>
              </a:solidFill>
              <a:latin typeface="Pretendard Light"/>
            </a:endParaRPr>
          </a:p>
        </p:txBody>
      </p:sp>
      <p:sp>
        <p:nvSpPr>
          <p:cNvPr id="58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목표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pic>
        <p:nvPicPr>
          <p:cNvPr id="59" name="Picture 3"/>
          <p:cNvPicPr>
            <a:picLocks noChangeAspect="1"/>
          </p:cNvPicPr>
          <p:nvPr/>
        </p:nvPicPr>
        <p:blipFill rotWithShape="1">
          <a:blip r:embed="rId11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60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5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3" name="Picture 3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257300" y="3746500"/>
            <a:ext cx="4991100" cy="50292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6642100" y="3746500"/>
            <a:ext cx="4991100" cy="50292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 rotWithShape="1">
          <a:blip r:embed="rId11"/>
          <a:srcRect/>
          <a:stretch>
            <a:fillRect/>
          </a:stretch>
        </p:blipFill>
        <p:spPr>
          <a:xfrm>
            <a:off x="6642100" y="4213517"/>
            <a:ext cx="4991100" cy="31242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 rotWithShape="1">
          <a:blip r:embed="rId12"/>
          <a:stretch>
            <a:fillRect/>
          </a:stretch>
        </p:blipFill>
        <p:spPr>
          <a:xfrm>
            <a:off x="12026900" y="3746500"/>
            <a:ext cx="4991100" cy="50292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 rotWithShape="1">
          <a:blip r:embed="rId13"/>
          <a:srcRect/>
          <a:stretch>
            <a:fillRect/>
          </a:stretch>
        </p:blipFill>
        <p:spPr>
          <a:xfrm>
            <a:off x="12379584" y="4213517"/>
            <a:ext cx="4285732" cy="3289299"/>
          </a:xfrm>
          <a:prstGeom prst="rect">
            <a:avLst/>
          </a:prstGeom>
        </p:spPr>
      </p:pic>
      <p:sp>
        <p:nvSpPr>
          <p:cNvPr id="32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개발환경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3" name="TextBox 28"/>
          <p:cNvSpPr txBox="1"/>
          <p:nvPr/>
        </p:nvSpPr>
        <p:spPr>
          <a:xfrm>
            <a:off x="8128000" y="1587500"/>
            <a:ext cx="2032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Reason 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   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1256557" y="4214889"/>
            <a:ext cx="4990224" cy="3290811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5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6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aphicFrame>
        <p:nvGraphicFramePr>
          <p:cNvPr id="33" name="표 53"/>
          <p:cNvGraphicFramePr>
            <a:graphicFrameLocks noGrp="1"/>
          </p:cNvGraphicFramePr>
          <p:nvPr/>
        </p:nvGraphicFramePr>
        <p:xfrm>
          <a:off x="1295399" y="3238500"/>
          <a:ext cx="15925800" cy="5601800"/>
        </p:xfrm>
        <a:graphic>
          <a:graphicData uri="http://schemas.openxmlformats.org/drawingml/2006/table">
            <a:tbl>
              <a:tblPr firstRow="1">
                <a:tableStyleId>{01A66EDD-3DAB-4C5B-A090-DC80EC1FD486}</a:tableStyleId>
              </a:tblPr>
              <a:tblGrid>
                <a:gridCol w="2647527"/>
                <a:gridCol w="3780691"/>
                <a:gridCol w="6786854"/>
                <a:gridCol w="2710728"/>
              </a:tblGrid>
              <a:tr h="551731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구분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000000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기간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활동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/>
                        <a:t>비고</a:t>
                      </a:r>
                      <a:endParaRPr lang="ko-KR" altLang="en-US"/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solidFill>
                      <a:srgbClr val="595959"/>
                    </a:solidFill>
                  </a:tcPr>
                </a:tc>
              </a:tr>
              <a:tr h="730966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사전 기획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프로젝트 기획 및 주제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아이디어 선정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기본 틀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2.4(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2.5(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수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기초 틀 및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틀 작성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DB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기초 설계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6770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2.6(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2.17(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로그인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공지사항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생산 공정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거래처 관리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재무 페이지 등 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기능 구현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983667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css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2.18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페이지 스타일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스타일 부분 수정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53344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점검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/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실행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2.19(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목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2.20(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endParaRPr lang="en-US" altLang="ko-KR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오류 수정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웹사이트 실행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,PPT 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제작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완료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  <a:tr h="828552"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개발 기간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2.3(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월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~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 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2.21(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금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)</a:t>
                      </a:r>
                      <a:br>
                        <a:rPr lang="ko-KR" altLang="en-US">
                          <a:solidFill>
                            <a:schemeClr val="dk1"/>
                          </a:solidFill>
                        </a:rPr>
                      </a:b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총 </a:t>
                      </a:r>
                      <a:r>
                        <a:rPr lang="en-US" altLang="ko-KR">
                          <a:solidFill>
                            <a:schemeClr val="dk1"/>
                          </a:solidFill>
                        </a:rPr>
                        <a:t>3</a:t>
                      </a:r>
                      <a:r>
                        <a:rPr lang="ko-KR" altLang="en-US">
                          <a:solidFill>
                            <a:schemeClr val="dk1"/>
                          </a:solidFill>
                        </a:rPr>
                        <a:t>주</a:t>
                      </a: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  <a:tc>
                  <a:txBody>
                    <a:bodyPr vert="horz" lIns="137160" tIns="137160" rIns="137160" bIns="137160" anchor="ctr" anchorCtr="0"/>
                    <a:p>
                      <a:pPr algn="ctr">
                        <a:defRPr/>
                      </a:pPr>
                      <a:endParaRPr lang="ko-KR" altLang="en-US">
                        <a:solidFill>
                          <a:schemeClr val="dk1"/>
                        </a:solidFill>
                      </a:endParaRPr>
                    </a:p>
                  </a:txBody>
                  <a:tcPr marL="137160" marR="137160" marT="137160" marB="137160" anchor="ctr">
                    <a:lnL w="9525" cap="flat" cmpd="sng" algn="ctr">
                      <a:noFill/>
                      <a:prstDash val="solid"/>
                      <a:round/>
                    </a:lnL>
                    <a:lnR w="9525" cap="flat" cmpd="sng" algn="ctr">
                      <a:noFill/>
                      <a:prstDash val="solid"/>
                      <a:round/>
                    </a:lnR>
                    <a:lnT w="9525" cap="flat" cmpd="sng" algn="ctr">
                      <a:noFill/>
                      <a:prstDash val="solid"/>
                      <a:round/>
                    </a:lnT>
                    <a:lnB w="9525" cap="flat" cmpd="sng" algn="ctr">
                      <a:noFill/>
                      <a:prstDash val="solid"/>
                      <a:round/>
                    </a:lnB>
                    <a:noFill/>
                  </a:tcPr>
                </a:tc>
              </a:tr>
            </a:tbl>
          </a:graphicData>
        </a:graphic>
      </p:graphicFrame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일정 및 계획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7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7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구성도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/>
          <p:nvPr/>
        </p:nvPicPr>
        <p:blipFill rotWithShape="1">
          <a:blip r:embed="rId8"/>
          <a:stretch>
            <a:fillRect/>
          </a:stretch>
        </p:blipFill>
        <p:spPr>
          <a:xfrm>
            <a:off x="2743200" y="3314700"/>
            <a:ext cx="12344400" cy="5257799"/>
          </a:xfrm>
          <a:prstGeom prst="rect">
            <a:avLst/>
          </a:prstGeom>
        </p:spPr>
      </p:pic>
      <p:pic>
        <p:nvPicPr>
          <p:cNvPr id="37" name="Picture 3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8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8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9c9c9c">
                <a:alpha val="100000"/>
              </a:srgbClr>
            </a:outerShdw>
          </a:effectLst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sp>
        <p:nvSpPr>
          <p:cNvPr id="34" name="TextBox 36"/>
          <p:cNvSpPr txBox="1"/>
          <p:nvPr/>
        </p:nvSpPr>
        <p:spPr>
          <a:xfrm>
            <a:off x="3378200" y="2197100"/>
            <a:ext cx="11518900" cy="1028700"/>
          </a:xfrm>
          <a:prstGeom prst="rect">
            <a:avLst/>
          </a:prstGeom>
        </p:spPr>
        <p:txBody>
          <a:bodyPr lIns="0" tIns="0" rIns="0" bIns="0" anchor="t"/>
          <a:lstStyle/>
          <a:p>
            <a:pPr lvl="0" algn="ctr">
              <a:lnSpc>
                <a:spcPct val="99600"/>
              </a:lnSpc>
              <a:defRPr/>
            </a:pP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프로젝트 </a:t>
            </a:r>
            <a:r>
              <a:rPr lang="en-US" altLang="ko-KR" sz="5800" b="1" i="0" u="none" strike="noStrike" spc="-200">
                <a:solidFill>
                  <a:srgbClr val="000000"/>
                </a:solidFill>
                <a:ea typeface="Gmarket Sans Medium"/>
              </a:rPr>
              <a:t>ERD</a:t>
            </a:r>
            <a:r>
              <a:rPr lang="ko-KR" altLang="en-US" sz="5800" b="1" i="0" u="none" strike="noStrike" spc="-200">
                <a:solidFill>
                  <a:srgbClr val="000000"/>
                </a:solidFill>
                <a:ea typeface="Gmarket Sans Medium"/>
              </a:rPr>
              <a:t>설계</a:t>
            </a:r>
            <a:endParaRPr lang="ko-KR" altLang="en-US" sz="5800" b="1" i="0" u="none" strike="noStrike" spc="-200">
              <a:solidFill>
                <a:srgbClr val="000000"/>
              </a:solidFill>
              <a:ea typeface="Gmarket Sans Medium"/>
            </a:endParaRPr>
          </a:p>
        </p:txBody>
      </p:sp>
      <p:sp>
        <p:nvSpPr>
          <p:cNvPr id="35" name="TextBox 37"/>
          <p:cNvSpPr txBox="1"/>
          <p:nvPr/>
        </p:nvSpPr>
        <p:spPr>
          <a:xfrm>
            <a:off x="8255000" y="1587500"/>
            <a:ext cx="1778000" cy="2794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24499"/>
              </a:lnSpc>
              <a:defRPr/>
            </a:pP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   </a:t>
            </a:r>
            <a:r>
              <a:rPr lang="en-US" altLang="ko-KR" sz="1600" b="0" i="0" u="none" strike="noStrike" spc="-100">
                <a:solidFill>
                  <a:srgbClr val="585858"/>
                </a:solidFill>
                <a:latin typeface="Gmarket Sans Medium"/>
              </a:rPr>
              <a:t>Monmi  Reason  </a:t>
            </a:r>
            <a:r>
              <a:rPr lang="en-US" sz="1600" b="0" i="0" u="none" strike="noStrike" spc="-100">
                <a:solidFill>
                  <a:srgbClr val="585858"/>
                </a:solidFill>
                <a:latin typeface="Gmarket Sans Medium"/>
              </a:rPr>
              <a:t>l</a:t>
            </a:r>
            <a:endParaRPr lang="en-US" sz="1600" b="0" i="0" u="none" strike="noStrike" spc="-100">
              <a:solidFill>
                <a:srgbClr val="585858"/>
              </a:solidFill>
              <a:latin typeface="Gmarket Sans Medium"/>
            </a:endParaRPr>
          </a:p>
        </p:txBody>
      </p:sp>
      <p:pic>
        <p:nvPicPr>
          <p:cNvPr id="36" name="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2819399" y="3314700"/>
            <a:ext cx="6705600" cy="5168662"/>
          </a:xfrm>
          <a:prstGeom prst="rect">
            <a:avLst/>
          </a:prstGeom>
        </p:spPr>
      </p:pic>
      <p:pic>
        <p:nvPicPr>
          <p:cNvPr id="37" name=""/>
          <p:cNvPicPr>
            <a:picLocks noChangeAspect="1"/>
          </p:cNvPicPr>
          <p:nvPr/>
        </p:nvPicPr>
        <p:blipFill rotWithShape="1">
          <a:blip r:embed="rId9"/>
          <a:stretch>
            <a:fillRect/>
          </a:stretch>
        </p:blipFill>
        <p:spPr>
          <a:xfrm>
            <a:off x="9525000" y="4533900"/>
            <a:ext cx="4267200" cy="2173110"/>
          </a:xfrm>
          <a:prstGeom prst="rect">
            <a:avLst/>
          </a:prstGeom>
        </p:spPr>
      </p:pic>
      <p:pic>
        <p:nvPicPr>
          <p:cNvPr id="38" name="Picture 3"/>
          <p:cNvPicPr>
            <a:picLocks noChangeAspect="1"/>
          </p:cNvPicPr>
          <p:nvPr/>
        </p:nvPicPr>
        <p:blipFill rotWithShape="1">
          <a:blip r:embed="rId10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3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slides/slide9.xml><?xml version="1.0" encoding="utf-8"?>
<p:sld xmlns:r="http://schemas.openxmlformats.org/officeDocument/2006/relationships" xmlns:c="http://schemas.openxmlformats.org/drawingml/2006/chart" xmlns:a="http://schemas.openxmlformats.org/drawingml/2006/main" xmlns:dgm="http://schemas.openxmlformats.org/drawingml/2006/diagram" xmlns:dsp="http://schemas.microsoft.com/office/drawing/2008/diagram" xmlns:p="http://schemas.openxmlformats.org/presentationml/2006/main">
  <p:cSld>
    <p:bg>
      <p:bgPr shadeToTitle="0">
        <a:solidFill>
          <a:srgbClr val="ffffff"/>
        </a:solidFill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596900" y="863600"/>
            <a:ext cx="17106900" cy="90170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495300" y="533400"/>
            <a:ext cx="17297400" cy="520700"/>
          </a:xfrm>
          <a:prstGeom prst="rect">
            <a:avLst/>
          </a:prstGeom>
          <a:effectLst>
            <a:outerShdw dist="24179" dir="5400000">
              <a:srgbClr val="000000">
                <a:alpha val="100000"/>
              </a:srgbClr>
            </a:outerShdw>
          </a:effectLst>
        </p:spPr>
      </p:pic>
      <p:pic>
        <p:nvPicPr>
          <p:cNvPr id="9" name="Picture 9"/>
          <p:cNvPicPr>
            <a:picLocks noChangeAspect="1"/>
          </p:cNvPicPr>
          <p:nvPr/>
        </p:nvPicPr>
        <p:blipFill rotWithShape="1">
          <a:blip r:embed="rId4"/>
          <a:stretch>
            <a:fillRect/>
          </a:stretch>
        </p:blipFill>
        <p:spPr>
          <a:xfrm>
            <a:off x="1257300" y="635000"/>
            <a:ext cx="292100" cy="292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 rotWithShape="1">
          <a:blip r:embed="rId5"/>
          <a:stretch>
            <a:fillRect/>
          </a:stretch>
        </p:blipFill>
        <p:spPr>
          <a:xfrm>
            <a:off x="1346200" y="-571500"/>
            <a:ext cx="114300" cy="14351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 rotWithShape="1">
          <a:blip r:embed="rId6"/>
          <a:stretch>
            <a:fillRect/>
          </a:stretch>
        </p:blipFill>
        <p:spPr>
          <a:xfrm>
            <a:off x="16789400" y="635000"/>
            <a:ext cx="292100" cy="2921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 rotWithShape="1">
          <a:blip r:embed="rId7"/>
          <a:stretch>
            <a:fillRect/>
          </a:stretch>
        </p:blipFill>
        <p:spPr>
          <a:xfrm>
            <a:off x="16865600" y="-571500"/>
            <a:ext cx="114300" cy="1435100"/>
          </a:xfrm>
          <a:prstGeom prst="rect">
            <a:avLst/>
          </a:prstGeom>
        </p:spPr>
      </p:pic>
      <p:grpSp>
        <p:nvGrpSpPr>
          <p:cNvPr id="45" name=""/>
          <p:cNvGrpSpPr/>
          <p:nvPr/>
        </p:nvGrpSpPr>
        <p:grpSpPr>
          <a:xfrm rot="0">
            <a:off x="1435100" y="1333500"/>
            <a:ext cx="7797800" cy="1612900"/>
            <a:chOff x="1435100" y="1333500"/>
            <a:chExt cx="7797800" cy="1612900"/>
          </a:xfrm>
        </p:grpSpPr>
        <p:sp>
          <p:nvSpPr>
            <p:cNvPr id="16" name="TextBox 16"/>
            <p:cNvSpPr txBox="1"/>
            <p:nvPr/>
          </p:nvSpPr>
          <p:spPr>
            <a:xfrm>
              <a:off x="1435100" y="1333500"/>
              <a:ext cx="2032000" cy="279400"/>
            </a:xfrm>
            <a:prstGeom prst="rect">
              <a:avLst/>
            </a:prstGeom>
          </p:spPr>
          <p:txBody>
            <a:bodyPr lIns="0" tIns="0" rIns="0" bIns="0" anchor="ctr"/>
            <a:lstStyle/>
            <a:p>
              <a:pPr marL="0" lvl="0" indent="0" algn="ctr" defTabSz="232257" rtl="0" eaLnBrk="1" latinLnBrk="0" hangingPunct="1">
                <a:lnSpc>
                  <a:spcPct val="124499"/>
                </a:lnSpc>
                <a:spcBef>
                  <a:spcPct val="0"/>
                </a:spcBef>
                <a:spcAft>
                  <a:spcPts val="0"/>
                </a:spcAft>
                <a:buNone/>
                <a:defRPr/>
              </a:pPr>
              <a:r>
                <a:rPr lang="en-US" sz="1600" b="0" i="0" u="none" strike="noStrike" spc="-100">
                  <a:solidFill>
                    <a:srgbClr val="000000"/>
                  </a:solidFill>
                  <a:latin typeface="Gmarket Sans Medium"/>
                </a:rPr>
                <a:t>l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  </a:t>
              </a:r>
              <a:r>
                <a:rPr xmlns:mc="http://schemas.openxmlformats.org/markup-compatibility/2006" xmlns:hp="http://schemas.haansoft.com/office/presentation/8.0" kumimoji="0" lang="en-US" altLang="ko-KR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Monmi  Reason  </a:t>
              </a:r>
              <a:r>
                <a: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  <a:solidFill>
                    <a:srgbClr val="585858"/>
                  </a:solidFill>
                  <a:latin typeface="Gmarket Sans Medium"/>
                </a:rPr>
                <a:t>l</a:t>
              </a:r>
              <a:endParaRPr xmlns:mc="http://schemas.openxmlformats.org/markup-compatibility/2006" xmlns:hp="http://schemas.haansoft.com/office/presentation/8.0" kumimoji="0" lang="en-US" sz="1600" b="0" i="0" u="none" strike="noStrike" kern="1200" cap="none" spc="-100" normalizeH="0" baseline="0" mc:Ignorable="hp" hp:hslEmbossed="0">
                <a:solidFill>
                  <a:srgbClr val="585858"/>
                </a:solidFill>
                <a:latin typeface="Gmarket Sans Medium"/>
              </a:endParaRPr>
            </a:p>
          </p:txBody>
        </p:sp>
        <p:sp>
          <p:nvSpPr>
            <p:cNvPr id="17" name="TextBox 17"/>
            <p:cNvSpPr txBox="1"/>
            <p:nvPr/>
          </p:nvSpPr>
          <p:spPr>
            <a:xfrm>
              <a:off x="1435100" y="1917700"/>
              <a:ext cx="7797800" cy="1028700"/>
            </a:xfrm>
            <a:prstGeom prst="rect">
              <a:avLst/>
            </a:prstGeom>
          </p:spPr>
          <p:txBody>
            <a:bodyPr lIns="0" tIns="0" rIns="0" bIns="0" anchor="t"/>
            <a:lstStyle/>
            <a:p>
              <a:pPr lvl="0" algn="l">
                <a:lnSpc>
                  <a:spcPct val="99600"/>
                </a:lnSpc>
                <a:defRPr/>
              </a:pPr>
              <a:r>
                <a:rPr lang="ko-KR" altLang="en-US" sz="5800" b="1" i="0" u="none" strike="noStrike" spc="-200">
                  <a:solidFill>
                    <a:srgbClr val="000000"/>
                  </a:solidFill>
                  <a:ea typeface="Gmarket Sans Medium"/>
                </a:rPr>
                <a:t>메인 페이지</a:t>
              </a:r>
              <a:endParaRPr lang="ko-KR" altLang="en-US" sz="5800" b="1" i="0" u="none" strike="noStrike" spc="-200">
                <a:solidFill>
                  <a:srgbClr val="000000"/>
                </a:solidFill>
                <a:ea typeface="Gmarket Sans Medium"/>
              </a:endParaRPr>
            </a:p>
          </p:txBody>
        </p:sp>
      </p:grpSp>
      <p:pic>
        <p:nvPicPr>
          <p:cNvPr id="18" name="Picture 3"/>
          <p:cNvPicPr>
            <a:picLocks noChangeAspect="1"/>
          </p:cNvPicPr>
          <p:nvPr/>
        </p:nvPicPr>
        <p:blipFill rotWithShape="1">
          <a:blip r:embed="rId8"/>
          <a:stretch>
            <a:fillRect/>
          </a:stretch>
        </p:blipFill>
        <p:spPr>
          <a:xfrm>
            <a:off x="15532100" y="9321800"/>
            <a:ext cx="1676400" cy="381000"/>
          </a:xfrm>
          <a:prstGeom prst="rect">
            <a:avLst/>
          </a:prstGeom>
        </p:spPr>
      </p:pic>
      <p:sp>
        <p:nvSpPr>
          <p:cNvPr id="19" name="TextBox 4"/>
          <p:cNvSpPr txBox="1"/>
          <p:nvPr/>
        </p:nvSpPr>
        <p:spPr>
          <a:xfrm>
            <a:off x="15621000" y="9398000"/>
            <a:ext cx="1524000" cy="215900"/>
          </a:xfrm>
          <a:prstGeom prst="rect">
            <a:avLst/>
          </a:prstGeom>
        </p:spPr>
        <p:txBody>
          <a:bodyPr lIns="0" tIns="0" rIns="0" bIns="0" anchor="ctr"/>
          <a:lstStyle/>
          <a:p>
            <a:pPr lvl="0" algn="ctr">
              <a:lnSpc>
                <a:spcPct val="132800"/>
              </a:lnSpc>
              <a:defRPr/>
            </a:pP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M</a:t>
            </a:r>
            <a:r>
              <a:rPr lang="en-US" altLang="ko-KR" sz="1200" b="0" i="0" u="none" strike="noStrike">
                <a:solidFill>
                  <a:srgbClr val="5c5c5c"/>
                </a:solidFill>
                <a:latin typeface="Gmarket Sans Medium"/>
              </a:rPr>
              <a:t>onmi </a:t>
            </a:r>
            <a:r>
              <a:rPr lang="en-US" sz="1200" b="0" i="0" u="none" strike="noStrike">
                <a:solidFill>
                  <a:srgbClr val="5c5c5c"/>
                </a:solidFill>
                <a:latin typeface="Gmarket Sans Medium"/>
              </a:rPr>
              <a:t>Company</a:t>
            </a:r>
            <a:endParaRPr lang="en-US" sz="1200" b="0" i="0" u="none" strike="noStrike">
              <a:solidFill>
                <a:srgbClr val="5c5c5c"/>
              </a:solidFill>
              <a:latin typeface="Gmarket Sans Medium"/>
            </a:endParaRPr>
          </a:p>
        </p:txBody>
      </p:sp>
      <p:sp>
        <p:nvSpPr>
          <p:cNvPr id="29" name="TextBox 18"/>
          <p:cNvSpPr txBox="1"/>
          <p:nvPr/>
        </p:nvSpPr>
        <p:spPr>
          <a:xfrm>
            <a:off x="990600" y="4229100"/>
            <a:ext cx="6565900" cy="4419600"/>
          </a:xfrm>
          <a:prstGeom prst="rect">
            <a:avLst/>
          </a:prstGeom>
        </p:spPr>
        <p:txBody>
          <a:bodyPr lIns="0" tIns="0" rIns="0" bIns="0" anchor="ctr"/>
          <a:lstStyle/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1.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2.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로그인 팝업 생성</a:t>
            </a: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,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메뉴 팝업 생성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  <a:p>
            <a:pPr marL="0" lvl="0" indent="0">
              <a:lnSpc>
                <a:spcPct val="132800"/>
              </a:lnSpc>
              <a:buNone/>
              <a:defRPr/>
            </a:pPr>
            <a:r>
              <a:rPr lang="en-US" altLang="ko-KR" sz="2000" b="1" i="0" u="none" strike="noStrike">
                <a:solidFill>
                  <a:srgbClr val="595959"/>
                </a:solidFill>
                <a:latin typeface="Gmarket Sans Medium"/>
              </a:rPr>
              <a:t>3.</a:t>
            </a:r>
            <a:r>
              <a:rPr lang="ko-KR" altLang="en-US" sz="2000" b="1" i="0" u="none" strike="noStrike">
                <a:solidFill>
                  <a:srgbClr val="595959"/>
                </a:solidFill>
                <a:latin typeface="Gmarket Sans Medium"/>
              </a:rPr>
              <a:t> 메인 페이지 본문으로 이동 </a:t>
            </a:r>
            <a:endParaRPr lang="ko-KR" altLang="en-US" sz="2000" b="1" i="0" u="none" strike="noStrike">
              <a:solidFill>
                <a:srgbClr val="595959"/>
              </a:solidFill>
              <a:latin typeface="Gmarket Sans Medium"/>
            </a:endParaRPr>
          </a:p>
        </p:txBody>
      </p:sp>
      <p:pic>
        <p:nvPicPr>
          <p:cNvPr id="37" name=""/>
          <p:cNvPicPr/>
          <p:nvPr/>
        </p:nvPicPr>
        <p:blipFill rotWithShape="1">
          <a:blip r:embed="rId9"/>
          <a:stretch>
            <a:fillRect/>
          </a:stretch>
        </p:blipFill>
        <p:spPr>
          <a:xfrm>
            <a:off x="8209026" y="1108710"/>
            <a:ext cx="9469184" cy="7920990"/>
          </a:xfrm>
          <a:prstGeom prst="rect">
            <a:avLst/>
          </a:prstGeom>
        </p:spPr>
      </p:pic>
      <p:sp>
        <p:nvSpPr>
          <p:cNvPr id="38" name="타원 12"/>
          <p:cNvSpPr/>
          <p:nvPr/>
        </p:nvSpPr>
        <p:spPr>
          <a:xfrm>
            <a:off x="7772400" y="1104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42c7f1"/>
                </a:solidFill>
              </a:rPr>
              <a:t>1</a:t>
            </a:r>
            <a:endParaRPr lang="en-US" altLang="ko-KR">
              <a:solidFill>
                <a:srgbClr val="42c7f1"/>
              </a:solidFill>
            </a:endParaRPr>
          </a:p>
        </p:txBody>
      </p:sp>
      <p:sp>
        <p:nvSpPr>
          <p:cNvPr id="39" name="타원 12"/>
          <p:cNvSpPr/>
          <p:nvPr/>
        </p:nvSpPr>
        <p:spPr>
          <a:xfrm>
            <a:off x="16078200" y="1074744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eb5800"/>
                </a:solidFill>
              </a:rPr>
              <a:t>2</a:t>
            </a:r>
            <a:endParaRPr lang="en-US" altLang="ko-KR">
              <a:solidFill>
                <a:srgbClr val="eb5800"/>
              </a:solidFill>
            </a:endParaRPr>
          </a:p>
        </p:txBody>
      </p:sp>
      <p:sp>
        <p:nvSpPr>
          <p:cNvPr id="40" name="타원 12"/>
          <p:cNvSpPr/>
          <p:nvPr/>
        </p:nvSpPr>
        <p:spPr>
          <a:xfrm>
            <a:off x="10201733" y="5676900"/>
            <a:ext cx="313867" cy="334956"/>
          </a:xfrm>
          <a:prstGeom prst="ellipse">
            <a:avLst/>
          </a:prstGeom>
          <a:solidFill>
            <a:srgbClr val="404040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r>
              <a:rPr lang="en-US" altLang="ko-KR">
                <a:solidFill>
                  <a:srgbClr val="baff1a"/>
                </a:solidFill>
              </a:rPr>
              <a:t>3</a:t>
            </a:r>
            <a:endParaRPr lang="en-US" altLang="ko-KR">
              <a:solidFill>
                <a:srgbClr val="baff1a"/>
              </a:solidFill>
            </a:endParaRPr>
          </a:p>
        </p:txBody>
      </p:sp>
      <p:sp>
        <p:nvSpPr>
          <p:cNvPr id="42" name=""/>
          <p:cNvSpPr/>
          <p:nvPr/>
        </p:nvSpPr>
        <p:spPr>
          <a:xfrm>
            <a:off x="8153400" y="1104900"/>
            <a:ext cx="762000" cy="533400"/>
          </a:xfrm>
          <a:prstGeom prst="rect">
            <a:avLst/>
          </a:prstGeom>
          <a:noFill/>
          <a:ln>
            <a:solidFill>
              <a:srgbClr val="42c7f1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3" name=""/>
          <p:cNvSpPr/>
          <p:nvPr/>
        </p:nvSpPr>
        <p:spPr>
          <a:xfrm>
            <a:off x="16459200" y="1104900"/>
            <a:ext cx="1219200" cy="457200"/>
          </a:xfrm>
          <a:prstGeom prst="rect">
            <a:avLst/>
          </a:prstGeom>
          <a:noFill/>
          <a:ln>
            <a:solidFill>
              <a:srgbClr val="eb58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  <p:sp>
        <p:nvSpPr>
          <p:cNvPr id="44" name=""/>
          <p:cNvSpPr/>
          <p:nvPr/>
        </p:nvSpPr>
        <p:spPr>
          <a:xfrm>
            <a:off x="10515600" y="5829300"/>
            <a:ext cx="1676400" cy="762000"/>
          </a:xfrm>
          <a:prstGeom prst="rect">
            <a:avLst/>
          </a:prstGeom>
          <a:noFill/>
          <a:ln>
            <a:solidFill>
              <a:srgbClr val="ffff00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xmlns:mc="http://schemas.openxmlformats.org/markup-compatibility/2006" xmlns:p14="http://schemas.microsoft.com/office/powerpoint/2010/main" mc:Ignorable="p14" p14:dur="500"/>
    </mc:Choice>
    <mc:Fallback>
      <p:transition/>
    </mc:Fallback>
  </mc:AlternateContent>
</p:sld>
</file>

<file path=ppt/theme/theme1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r="http://schemas.openxmlformats.org/officeDocument/2006/relationships" xmlns:c="http://schemas.openxmlformats.org/drawingml/2006/chart" xmlns:dgm="http://schemas.openxmlformats.org/drawingml/2006/diagram" xmlns:dsp="http://schemas.microsoft.com/office/drawing/2008/diagram" xmlns:a="http://schemas.openxmlformats.org/drawingml/2006/main" xmlns:pic="http://schemas.openxmlformats.org/drawingml/2006/picture" xmlns:wp="http://schemas.openxmlformats.org/drawingml/2006/wordprocessingDrawing" xmlns:xdr="http://schemas.openxmlformats.org/drawingml/2006/spreadsheetDrawing" xmlns:p="http://schemas.openxmlformats.org/presentation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1c3d62"/>
      </a:dk2>
      <a:lt2>
        <a:srgbClr val="e3dcc1"/>
      </a:lt2>
      <a:accent1>
        <a:srgbClr val="315f97"/>
      </a:accent1>
      <a:accent2>
        <a:srgbClr val="c75252"/>
      </a:accent2>
      <a:accent3>
        <a:srgbClr val="e9ae2b"/>
      </a:accent3>
      <a:accent4>
        <a:srgbClr val="699b37"/>
      </a:accent4>
      <a:accent5>
        <a:srgbClr val="358791"/>
      </a:accent5>
      <a:accent6>
        <a:srgbClr val="ca56a7"/>
      </a:accent6>
      <a:hlink>
        <a:srgbClr val="0000ff"/>
      </a:hlink>
      <a:folHlink>
        <a:srgbClr val="800080"/>
      </a:folHlink>
    </a:clrScheme>
    <a:fontScheme name="한컴오피스">
      <a:majorFont>
        <a:latin typeface="함초롬돋움"/>
        <a:ea typeface="함초롬돋움"/>
        <a:cs typeface="Times New Roman"/>
      </a:majorFont>
      <a:minorFont>
        <a:latin typeface="함초롬돋움"/>
        <a:ea typeface="함초롬돋움"/>
        <a:cs typeface="Times New Roman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docProps/app.xml><?xml version="1.0" encoding="utf-8"?>
<ep:Properties xmlns:r="http://schemas.openxmlformats.org/officeDocument/2006/relationships" xmlns:ep="http://schemas.openxmlformats.org/officeDocument/2006/extended-properties" xmlns:vt="http://schemas.openxmlformats.org/officeDocument/2006/docPropsVTypes">
  <ep:Manager/>
  <ep:Company/>
  <ep:Words>863</ep:Words>
  <ep:PresentationFormat>On-screen Show (4:3)</ep:PresentationFormat>
  <ep:Paragraphs>124</ep:Paragraphs>
  <ep:Slides>17</ep:Slides>
  <ep:Notes>1</ep:Notes>
  <ep:TotalTime>0</ep:TotalTime>
  <ep:HiddenSlides>0</ep:HiddenSlides>
  <ep:MMClips>1</ep:MMClips>
  <ep: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ep:HeadingPairs>
  <ep:TitlesOfParts>
    <vt:vector size="18" baseType="lpstr">
      <vt:lpstr>Office Theme</vt:lpstr>
      <vt:lpstr>슬라이드 1</vt:lpstr>
      <vt:lpstr>슬라이드 2</vt:lpstr>
      <vt:lpstr>슬라이드 3</vt:lpstr>
      <vt:lpstr>슬라이드 4</vt:lpstr>
      <vt:lpstr>슬라이드 5</vt:lpstr>
      <vt:lpstr>슬라이드 6</vt:lpstr>
      <vt:lpstr>슬라이드 7</vt:lpstr>
      <vt:lpstr>슬라이드 8</vt:lpstr>
      <vt:lpstr>슬라이드 9</vt:lpstr>
      <vt:lpstr>슬라이드 10</vt:lpstr>
      <vt:lpstr>슬라이드 11</vt:lpstr>
      <vt:lpstr>슬라이드 12</vt:lpstr>
      <vt:lpstr>슬라이드 13</vt:lpstr>
      <vt:lpstr>슬라이드 14</vt:lpstr>
      <vt:lpstr>슬라이드 15</vt:lpstr>
      <vt:lpstr>슬라이드 16</vt:lpstr>
      <vt:lpstr>슬라이드 17</vt:lpstr>
    </vt:vector>
  </ep:TitlesOfParts>
  <ep:HyperlinkBase/>
  <ep:Application>Show</ep:Application>
  <ep:AppVersion>12.0000</ep:AppVersion>
</ep:Properties>
</file>

<file path=docProps/core.xml><?xml version="1.0" encoding="utf-8"?>
<cp:coreProperties xmlns:r="http://schemas.openxmlformats.org/officeDocument/2006/relationships" xmlns:cp="http://schemas.openxmlformats.org/package/2006/metadata/core-properties" xmlns:dc="http://purl.org/dc/elements/1.1/" xmlns:dcterms="http://purl.org/dc/terms/" xmlns:dcmitype="http://purl.org/dc/dcmitype/" xmlns:xsi="http://www.w3.org/2001/XMLSchema-instance">
  <dcterms:created xsi:type="dcterms:W3CDTF">2006-08-16T00:00:00.000</dcterms:created>
  <cp:lastModifiedBy>04</cp:lastModifiedBy>
  <dcterms:modified xsi:type="dcterms:W3CDTF">2025-02-21T00:32:19.782</dcterms:modified>
  <cp:revision>90</cp:revision>
  <cp:version>1000.0000.01</cp:version>
</cp:coreProperties>
</file>